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33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693" r:id="rId4"/>
    <p:sldId id="435" r:id="rId5"/>
    <p:sldId id="694" r:id="rId6"/>
    <p:sldId id="758" r:id="rId7"/>
    <p:sldId id="697" r:id="rId8"/>
    <p:sldId id="460" r:id="rId9"/>
    <p:sldId id="717" r:id="rId10"/>
    <p:sldId id="759" r:id="rId11"/>
    <p:sldId id="347" r:id="rId12"/>
    <p:sldId id="751" r:id="rId13"/>
    <p:sldId id="732" r:id="rId14"/>
    <p:sldId id="763" r:id="rId15"/>
    <p:sldId id="764" r:id="rId16"/>
    <p:sldId id="746" r:id="rId17"/>
    <p:sldId id="738" r:id="rId18"/>
    <p:sldId id="701" r:id="rId19"/>
    <p:sldId id="743" r:id="rId20"/>
    <p:sldId id="740" r:id="rId21"/>
    <p:sldId id="441" r:id="rId22"/>
    <p:sldId id="376" r:id="rId23"/>
    <p:sldId id="741" r:id="rId24"/>
    <p:sldId id="744" r:id="rId25"/>
    <p:sldId id="40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0303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73561" autoAdjust="0"/>
  </p:normalViewPr>
  <p:slideViewPr>
    <p:cSldViewPr snapToGrid="0" snapToObjects="1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0682D-FD54-284A-B7C8-2FCD4798133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F9C84-074E-E141-A3FD-46DE87E4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83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7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34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48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03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68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0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61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88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43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61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38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27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85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2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39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03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35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2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marR="0" lvl="0" indent="-24165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19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marR="0" lvl="0" indent="-24165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62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808C1-43DD-4996-A7AB-BEB365E84FB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095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68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9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DCC4-DC5D-4E48-9F71-F56063AFD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2A02B-705C-CD48-A0EB-32180514F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59CBE-0CF1-3D43-9A8B-8E963CD6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544C7-A7B4-A04D-8125-87462C02C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A5811-7537-D249-84B6-FE371596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0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94755-0676-1D4E-BE69-ED12F3D4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CADB9-5661-064B-9487-28FEC0352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4B132-88C9-974D-B09A-0EB3B935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DDC87-4277-3C44-8077-D3591AD4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B04E-DA14-F248-BC8C-088DB630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9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E24D9D-92EC-D242-B6C0-02E3B836D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348FE-82FD-3A46-90BB-4F987D110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F0BAA-E2CE-E444-82D5-41FFB6B3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E0D8C-28E8-BD43-99B4-33111AD0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DDC42-D95B-5241-B7CD-901CE738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39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6C60F-63F7-E141-A5A5-94769441D81D}" type="datetime1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 sz="13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osdi</a:t>
            </a:r>
            <a:r>
              <a:rPr lang="en-US" dirty="0"/>
              <a:t>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0800" y="6340476"/>
            <a:ext cx="28448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595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572A-BBEE-134D-9A68-EF771D35AA7A}" type="datetime1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75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6F944-8379-E640-8276-4A7AA22C15D7}" type="datetime1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88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7350-E0E3-CA44-B25D-A8522D3C55C2}" type="datetime1">
              <a:rPr lang="en-US" smtClean="0"/>
              <a:pPr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5E797-5B96-1D42-A954-4791DCFE33DC}" type="datetime1">
              <a:rPr lang="en-US" smtClean="0"/>
              <a:pPr/>
              <a:t>8/12/2020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01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99520-E1E7-D141-81AD-1AB1D5188111}" type="datetime1">
              <a:rPr lang="en-US" smtClean="0"/>
              <a:pPr/>
              <a:t>8/12/2020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7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F288-D102-1348-9E5B-4FF651136DB7}" type="datetime1">
              <a:rPr lang="en-US" smtClean="0"/>
              <a:pPr/>
              <a:t>8/12/2020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5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DEBF9-1362-5A42-B205-7E918D12C932}" type="datetime1">
              <a:rPr lang="en-US" smtClean="0"/>
              <a:pPr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9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8254-5ED0-C449-9B0A-CEEDACC0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2F54-639C-BA4E-81C0-17A35CDD2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67B5D-1812-5C4F-87A8-DF1BCD0F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94272-5B13-DC40-A6D4-66C86DC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F1A5F-4423-4C49-9344-2A61711A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89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509A-BFBC-5548-AC98-C8F58E836318}" type="datetime1">
              <a:rPr lang="en-US" smtClean="0"/>
              <a:pPr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49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B3A49-CE26-FD4A-A51F-A2B3F769FF17}" type="datetime1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98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198E9-957F-9342-B629-152295E088C4}" type="datetime1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4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06C5-1A46-2D4D-8CCE-DFAC2A61B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38775-1406-E848-BF77-E42BF2727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B854D-66B4-EF42-8454-B2D1A3006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809C3-500A-1548-BFF7-F33C2979F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2345B-C41A-AE40-90C4-8F781F6B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23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4186-390F-274E-AB8A-0850C056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0DBA-9030-D841-A799-DBCF4A071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6E0C3-C8C2-9047-BCEA-765EA1053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D87CA-2FBA-7D4C-8C70-66229B85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63E33-7097-194C-B7C5-5F90ADAD3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F02F6-BC62-D247-9A63-BA452C6F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82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1408-D7B5-B141-801C-0609F035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C0E1A-BDEF-7E45-A8A4-40DFCA626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FE7C7-C3FD-7D4E-B319-6BE811CAD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E5A99-7046-8242-82B8-B0B9FAC98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4E988-5809-404E-8337-B54F610F3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1511B-6E73-7E4B-985E-D475C5E37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CC765B-F314-8947-96E9-0F2E9EBF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8C7C7-3DC5-FF41-B8C7-A67B6AF9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12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CD91-EB11-9F45-BEB3-6DC196B2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87E08-B2A6-D545-9F68-A1ED886A6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C0B9-89A8-4B4D-AA6D-3F5048B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07C21-9E9E-5E44-B5E6-2537963A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9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AD777-CE86-7A4A-A28B-01664EDEE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BB191-3D4A-F445-90BC-1F0B4371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2EE54-E643-5B4D-AC97-A23BD560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0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9F92-9872-4446-A694-F82BB219D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57DED-1928-A743-977E-A1EFD3E74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11209-553B-1049-B793-A1CF17F03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E8D03-BB24-C64D-A69F-2AB818175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737CD-A525-024B-A16C-9AD672C79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2833A-B4B9-0843-A246-D91B7120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711A-BEF0-1B40-9D28-10491A346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A32E7E-28C3-C04A-A96E-62EA6E506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25B34-BDFB-CA44-B4F6-420B90431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A9E53-627F-DE42-B7F7-423AC3CC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EA38A-6CE8-5B4F-B877-3EDD3C2C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6E43E-72D1-6D42-BF3D-DD2691CE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9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1814B-C50C-2542-A8D0-43BE8354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5C651-F866-6B42-B43C-370B09D94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0A41B-F854-124F-9AD4-294D28EA7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9286F-D2A6-A74B-84BD-1C048829869B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B998D-331E-4244-85C6-7F7966C27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40C25-EBDA-3045-8844-19CD614D2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8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9A06A-E48A-F842-A818-6F9127109425}" type="datetime1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0800" y="5943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2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3.jp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2.png"/><Relationship Id="rId7" Type="http://schemas.openxmlformats.org/officeDocument/2006/relationships/image" Target="../media/image6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hyperlink" Target="https://github.com/jiarong0907/NetWarde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82776"/>
            <a:ext cx="9677400" cy="147002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ahoma" pitchFamily="34" charset="0"/>
                <a:ea typeface="Tahoma" pitchFamily="34" charset="0"/>
                <a:cs typeface="Tahoma" pitchFamily="34" charset="0"/>
              </a:rPr>
              <a:t>NetWarden: Mitigating Network Covert Channels while Preserving Performance</a:t>
            </a:r>
            <a:endParaRPr lang="en-US" sz="27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300" y="4419600"/>
            <a:ext cx="8229600" cy="7620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J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iarong Xing</a:t>
            </a:r>
            <a:r>
              <a:rPr lang="en-US" sz="24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Q</a:t>
            </a:r>
            <a:r>
              <a:rPr lang="en-US" altLang="zh-CN" sz="2400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iao</a:t>
            </a:r>
            <a:r>
              <a:rPr lang="en-US" altLang="zh-CN" sz="2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Kang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Ang Chen</a:t>
            </a:r>
          </a:p>
          <a:p>
            <a:r>
              <a:rPr lang="en-US" sz="2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Rice University</a:t>
            </a:r>
          </a:p>
        </p:txBody>
      </p:sp>
      <p:sp>
        <p:nvSpPr>
          <p:cNvPr id="36866" name="AutoShape 2" descr="data:image/jpeg;base64,/9j/4AAQSkZJRgABAQAAAQABAAD/2wCEAAkGBxQSEhUUExQVFhUWGBoYFxgXFxcfHBkaGxcXGh0aHB0YHCghGB4lHBQYIjEhJSkrLi4uGB8zODMsNygtLisBCgoKDg0OGxAQGywmICQsLy80NDQsNCwsLCwsLCwvLCwvLCwsLCwsLCwsLCwsLywsLCwsLCwsLCwsLCwsLCwsLP/AABEIALcBFAMBEQACEQEDEQH/xAAcAAACAgMBAQAAAAAAAAAAAAAABQQGAQMHAgj/xABOEAACAQIDBAYFBQ0HAgYDAAABAgMAEQQSIQUGMUETMlFhcYEHIpGhsRRCUnLBFiMzU1RigpKU0dPh8EODk6KywtIVcyREY+Lj8SU0dP/EABoBAQADAQEBAAAAAAAAAAAAAAADBAUCAQb/xAA1EQACAQIEAgcIAgMBAQEAAAAAAQIDEQQSITFBUQUTMmGh0fAVIlJxgZGxwRThI0LxQzNi/9oADAMBAAIRAxEAPwDuNAFAFAFAFAFAFAFAFAFAFAFAFAFAFAFAFAFAFAFAFAYJoCjb0ekuDDkxYYDFTjiFa0SfXkAIv+atz4VJTpSm9CKrWhTV5Mp8XpL2irZ2XDSLzhCOunYshc2PeQR4VYeDklo9SpHpCLlZrQ6vu3tuLG4ePEQk5XHA8VYGzKw5EEEVTNAZ0AUAUAUAUAUAUAUAUAUAUAUAUAUAUAUAUAUAUAUAUAUAUAUAUAUAUBF2ltKHDoZJ5UiQcWdgo8Lnn3UBV5PShs0EgTOwHzkgnZfIqlj5V0oSfBnDqQWja+5rk9KezgLh5mPYuHnv70Ar3q58n9jzrqfxL7le216X2APyfClV/G4lwgHZ6iXLeBK1IsPO15aIieLp3tHV9xzPeHf/ABONfo5JJJlOhjivHEe0ZF1kH12Ir1KCdksx5J1ZRzNqK9cQw2GckZrRopusSe27EcdfmjTxq9GEnvouXmZc5xW2rfF/rzJomXMVuMwFyOYFS5lexDlds1tC4eh3axhxs2EP4PEL08fYJFsHA+sLN+jWZioZZ35mzgqmenZ8Ds1Vy2FAFAFAFAFAFAFAFAFAFAFAFAFAFAFAFAFAFARto7Qiw8bSzSLHGouWY2A/rsoDmu0/S6X0wGFaUX/DTnJGe9R1mHsqenh6lTVIrVsXSpaSevIWxeknal/WhwJHYDMPfrU/8CpzXr6FX2rR5Pw8yz7J9JkZKriojBfQyK4eJT+cSFZBw1K2HMioquEqU1d6onoY6lVllWj7y+g34VWLhmgCgCgPnje7HNi9pYtpSWXDymGFCfVQJYEgcLsQTfjV3CU4u8mZuPqyTUFsKtoYd3WySGNu0cD41cqRlJe67FClOMX70boTR7KxSknpsw+sxPdobC/nVZUayfaLjxGHkuz+DzHu7I5BnlJHHKCT8dB7K8WGlLts9eNhBWpxHmDwMcQsigd/M+JOtWoU4wXuoo1Ks6jvJm2fNlOS2a2l+F++upXtpucxtdZtjVg8GsY0HrHrMeLHtJ8a5hBR2OqlSU99uXI2DHnCz4fFj/y8oLd8beq4HipqDFwvC/ItYCplqZeZ9LKwIBGoPCs02DNAFAFAFAFAFAFAFAFAFAFAFAFAFAI96968Ns6MPiHsWNkRRd3PYq8/HhQN2KXJ6VJmN4sEFTl002Vj+iiMF9tXIYKrJXehn1OkqMXZXfyMr6UZh1sHH5Ykj4w168BUXFHK6UpPg/X1IW1/SzKqerHh4SRoXkaUnwRVQn2148Jl7c0vE6WPc3anTb8PMo7458dJ0szvOQb5pdUX82JB6intIvbtJq1h6NPeKv3v9etCji8TV2k7dy/fHz+Qwq+ZYUAEXoDonoi2xmikwbE5sMR0d+cL3KD9Ehk8FWsHEU+rqNH1ODrdbRUnvs/mdAqAshQBQHzRiR/47aII/wDNzf62rQwfZZk9IdtfIRY7CTJIFw7S2OpzH1FHYCfh4UnCpGVqbf6PadSlKGaql+2TsNsttDLNI5HIEqt/LU1LGi/9pNledeO0IpeLGdTlYKAw7gC5IA7SbfGvG0tz1JvRCbH7yxJcJ98bu6vt5+VVp4qEdtS5SwNSWstEVXaO05JjdzpyUcB5fbVGpVlN6mnSoQpL3T6g9H292HfZuEabEwo4iCN0kqKbp6hJDG+uW/nUZMPk3twBNhjcKT/34v8AlQDWCdXF0ZWHapBHuoDZQBQBQBQBQBQBQBQBQBQBQBQHC/SUpk242fURYZOjB5XY3I8yau4CKdRt8EZvSk3GkkuLF5FbB8+ivz7pxvxlmOt7Fgbe0VSlgoPds0Y9JTjtGP2N+E3ZgQ3KmQ9rm/u4V3DB0o6vX5kdTpCtLROy7hyBbQcKtFLcKAg4rbEEd88q3HIG59gqGdenHdk9PC1p9mLEmM30QaRRs3e2g9guT7qqz6Qiuyi/T6Km+3K3y1LF6GN6Wfa6iTKvTQvEAAbXBEi3uePqMP0qoVq0qruzUw+HjQjli2fRdQlgKAKA+bNryIu0doAsoY4qQ2JF+PH31fwkkotXMvHxk5JpaWPDSqOLAeYq5mXMz1FvgRpdqwrxlTyN/hUbrU1xJFh6r2ixdPvVEOqrt5AD36+6oZYuC2LEcBUe7SFmJ3qkPUVU959+nuqGWLm9lYswwEF2ncS4nFvIbuzN4n4DlVaU5S3ZchTjBWirGmuTsyBQFk2XuuWGaYlexRx8zy8Ku0sJfWZnVsck7U9e8fps+FFt0aWHaoJPmdSatqnCK2KDrVJyvdmvZO1BA0kuHZ8O8XFozYE24Feq/ZlYGq7jSmnpaxaU68HFKV7n0vsWeSTDwvMmSVo0aRPouVBZfIkis81iZQBQBQBQBQBQBQBQBQBQBQHHvS5hMm0sLNb8NBJETyvGwcedmPsq5gZWq/NGf0nG9C/JryK5WyfOmGYAXJsO0149Ak3ohPjd58PHcZs5HJBf38PfVaeMpR43+RdpdH158LfP1cQ4zfOQ/g0VR2tqfsAqnPHzfZVjQp9FQXbbfgJMZtWaXryMR2XsPYNKqzrTn2mX6eHpU+zFEKoiYKAnbC2m2FxEM6daJ1cd+Ug28xp50B9o4eYOiuuqsAw8CLj40BsoAoD5O9L+G6Pa+LFrBnVx+kisT7SaAptAFAFAFAFAM8BsOaXULlX6TaDy5mpoUJzK1XFU6e7uy07K2HHDY9Z/pHl4Dl8av0qEYa8TMr4qdXTZE/EYlYxd2A5DtJ7ABqT3CpZTUdyCEJTdooW40NLZWBRGICoozSyE6AKouRe/Aa1Xqyuve0Xi/ItUY2fue9LwXmdY9Hno1EXRz4tApQ5ocNoRGeUkh1zycwOC35nUUqlXN7sdEaVKjleaTvJ8fI6lUROFAFAFAFAFAFAFAFAFAFAFAc69OEWXBRYm2uGnRj2lXDRkd1y6+ypKU8k1LkQ16XW03DmcFxu+MraRqsY/WPtIt7qtVMfN9nQpUui6Ue27+AjxWOklN5HZvEm3kOAqpOpKfady/TpQp9hJEeuCQyqkmwFz3UPG7bk/D7ExD9WJ/Eiw/wA1qmjh6stosgni6MN5IYw7n4g8ci+LX+ANTxwNV72K0ulKK2u/oTYdyT8+YD6qk/EipV0e+MiCXSy/1j4k6Dc2AdZnbzA+AqWOAprdsgl0rVeySOvbh78YaDCRYbFydDJCOjDSBgjopsjB7Zb5bAgkG4NZ1ajKnJ3Whr4fEwqxTT15F6g21hnTOmIhZLXzLIhWw53BtaoVqWG7as5xvp6VXUGPZsJlbUdO4sg+ohsX8TYfWFSqhUfAgeKpJ2zHF9p7PxuMlafENmke2ZnZeQsBZRYaDgBXawtRkbxtJcRZJsLEA26MnwsfhXLw9RcDtYqi/wDYwmw8Qf7JvOw+JoqFR8A8VRX+xLh3WmPHIvib/CpFhJvcilj6S2uxhht01HXkJ7lFveb/AAqWODX+zK8+kG+yhvhNkwx2yoLjmdT7TViNGEdkVZ4ipPdk2pSAjYvHxxddwO7n7BrXE6kYbslp0Zz7KK9tDegE/ekFxwdgLjwHL21TqYv4UX6WB+N/RHVvQPtTAyBgyKuPF7ySHMzppqhbqAXsUFu3WqcpOTuzQjCMVaKsdnrw6CgCgCgCgCgCgCgCgCgCgCgCgOb+lbeTDSYabAIemnlABCEFYbMGDStwXVR6urHs51JSpSqO0SGtXhRjmm/7OGx7kyX9aVAO4MfiBVxdHz4tFB9LU+EWTYtykHXlc+AA+N6lXR8eMiCXS032YomYfZeCjNgEZuwsXP6ov8KkjRw8XbRv7kM8Ri5q+qXyt4jqKBV0VQPAAfCrailsijKcpdpmZJAvWIHiQPjRtLc8UW9kRJdsQLxmj/WB+FROvTW8kTRwtaW0WQpd6cMvzy31VP22qN42iuJPHo7EPhb6kR99IeSSHxCj/caifSFPgmTLoqrxa8S77v7rY7GwRzxJhkilGZTJK97XtqqxHXTheo30hyj4k0eiec/D+xHvVu5JhcQYHaAtkWTMMMLEMWHql2Oa2XU94pTqutfZfQVqKw9tZNP/APVvwV/FQR4crJIzmx0yoqi/fkUdvAmkoxp2lJv7eQhOdVOMEvq2/wAsbYXELIuZeHl9hqxGSkroqTg4OzNpNuNdHIUPAND0h4jakKdaRfAG59gqOVaEd2Sxw9SW0WKcVvYg0jQt3toPZqfhVeWMX+qLcOj5PtMSYzb08nz8o7F09/H31VniKkuJcp4SlDhf5i0m/GoSyWPYW5mIxBBZeij5s41I/NXifcKmhRlIr1MRCG2rJW7+zowZkdVZo5CtyNdLjy1BqxhqcWmmuJTxlWcXFxdroseCmlgN4MRiIfqSsR+q5K+6ppYWm+4gjjaq3dy27K9JmNhAE6R4pR84fepPcCjH9Wq88JJdllun0hF9tWLzu96QsFiiEzmCU/2U9kYn803Kv+iTVWUJRdmi7CpGavF3LZXJ2FAFAFAFAFAFAFAKd6drthMLLOkTTMgFo14klgtybGyjNcm2gBNepXPG7K5xra+9WPxqlZJZEQ3HRYSGa3gzhS7dhsVBq3CjRS9+f2M+eIxMnanTf19eZWcDudjGICpjMqm4WPCyRgHtu9h5m5r1Sgv93buVg4VZX/xK75u4oxG2o43ZWGJd1JVs8thcGxFk04iuniaa+J/N+RwsFVfwx+Ub+LNeEx74mQRwYSN3N7ByznQa9ZgBXDxGZ6QX11JFhHFXlUf0svwPp9jbSQRdK8WHWSRYgFynKWvlJyggAkW0PMV669bnY5WGw127NvvK5vhgcRhJ+hlmaS6hgwLWIN+RPaCPKoKk6l7OTLVGnSteMUvodI9HO7EK4KOSWKN5Jbvd1VrKTZQLjQWAPnUlOCy6kVao81kyzrsHCjQYaAf3SfuqTLHkRZ5czb/0mD8RF/hp+6llyGZ8z2mz4hoIowOwIv7qWR5mY43H2kIrYCSy5F/8K34yJR1T/wConPtWzfStUqQysvUqmdd453k3Yw2OQLiEuVvkdSVdCeJVhqOA04G2oNcptO6JGlJWZRcb6JHH4DHG3ZPCrH9aMp8KnWKqIqywVJ8LCyT0MzNxnwhP/wDM38SvHXvvFfY9WFS2lL7nHtoYx8NPJF0UAeKR0JCc0YqSLk24V4qzWqS+x68MmrOUn9SPLvBiG+fb6oA+y9evE1HxEcHRXAgTYh367M3iSfjULk3uyeMIx7KsStn7HmmkWNEOZhmGb1Rl5tc8R4V7GDbsjyVSMVdstuF9Gzm3STqO0KpPvNqnWGfFlV4xcEMcP6OIB15ZW+rlX4g12sPHizh4yXBFg2Xu9h8PrHEoYfOOre08PKpY04x2RBOrOe7GldkZQMbhWj2nNbqOgkPibf7g3vqOkmqzttYlrtPDq+9ydVwzyHicIT63TSIBra4y6DncXI01F+2opQ45mieFRbZUyPsnFnEK+cBkDWUlbBvIk/0a5pTdRO+x3Xpqi1l0fzLz6NdtY35WmFwzNLh11nEt2SBPzH4qx4BLkdwsSKWIjTi7R3NDCTqyjee3iduquXAoAoAoAoAoAoCsb2b+4HZ2k8oMnKKP1n8wOqO9iKA53tH0r47E6YLDLh05ST+sxHaFsAP8wqxTwtSpsipWx1Glo3d9wm/61jXkDT7RmZ1IISNhGt+sLqls3VJsau08FTi/fd2Z1XpGrKP+ONlz3OU7TBE0t+Odr/rGs2orSa7zYpSzQi+aQw3P2mMNjIJW0VXs31WBVj5BifKvIO0kz2pHNFo616QscnQiK9pDLAyXHWHSDVD863O2ouO0VZqPSxUpJ3uavSLuhLj3gMRRcmdXLHgpKkWsNbetpXlSDlawo1FBO5bsHh1ijSNdFRQo8FAH2VKlbQibu7m6h4FAFAR8bhBIBqVZWDxuujRuODKe3u4EEg3BNeSipKzOoycXdFe3CxWIG1UhM0hObENiAGYpIQAQ2VjZbtKp01HC9qirKCpxstdbkuHdR1Z5ndaW+v8Az9jrej0oNh8TMsKxPBh2WN8xILyEjOFYGyBc6i5B1Vq4hRzU3Ub2JJ4jLWjSSvfwIG8npOmnJTADoovyh1u7/wDbRhZR2M1/Cu6WGlPV6I4r4yNPRas5FtcRpiAZ1MgeTpHck5mV79JmK2uc3rA99KtONOVuAoVZVYN319WLsu42C+gx/vG+ypeogV/5NTmMcDu/hoTeOFARwJGY+1rkV2qcVsjiVWct2esdgC08Ey2vGWVr80ZTw7wwGneaOPvJnkZWi4viMa7OAoAoAoCq70wZcTBKB11eFj/nX4NXK0qJ89Dp+9SkuVn+jRVopCbb8rvbDxdZxdzyC955f121WruUv8cd3+C7hYxj/lnstvmR9oY1MKiQIbMbZ2UXKg8WtfVjxAvUdWoqUckdySjSdebqT2O5+jrePY8cK4fByrEb3ZJvUkdza7MX67HuJ7BoKoM1FbgdAU31FD0zQBQBQBQEfH42OCNpZXVI0GZmY2AAoDhu9fpQxe0GaHZoMMA0ac6O3gf7Mdw9bw4VLSoTqv3UQV8TToq835lThw+GwpLTSB5ibsz+s1za9hqRxvc661owp0KHaevrgY9SricV2E1H1xH2HmDqGF7HhcWuO3wNXYyUldGdODg7Mp++Gz3jk6dCcrEZvzW7fA29tZmMpOMusj6ZtdHV4zh1Ut14oreNmztm5kDN9awBPmRfzqjOWZ3NOnHLHL6saK5OzsO6eNbF4LDLJhpJmhe6OWCx3juFZmJubBrWynUXqzB5orQp1Flk7M6At7a8edu2piuZoAoAoAoCubz7XlidYo7R51zCUi5JuQVQH1cwABJN9GGhrunDPLLexHWqdXDNa/4XzEeyNqDAri8Wt2nYDCYe5uzTzffZHa/JR0R92mlQ4qK6xU4emyxgZPqnVnx/C9Mrc+DAOHw183rGWUk9bLckm+pux91W3TSyUfq/oZ6rOXWYj6L6/wBG/ZkhaMMb2JYrfjlzHLx1Pq2r2m7xv6twPKyyzt8vvbXxIO8EANmYerkkS4F8rEAoT2LmGp76gxUbpMtYKdm4/L+y7bs4rpcJC97nIAfFfVPvFKbvFMVY5ZtDOuyMKAwGB4H+hQELDbWikleFGzOgu1hoNbWzcL91cqabsjt05KOZk6ujgKAR73lehQHrdNHk7bhtfLLmvXMuHzR3DaXyYhxuJK2VRmkbqr8WPYoqec7aLdlanDNrLRL19yFi5lwkTMfWkc8T85vsUdlRSkqMb8X+SaEZYiaWyXgvMT7ubPM0hmk1ANxf5zfuFV8PTc5Z5FvF1lTh1cP+IsuLwEcvXQHv5+0a1dnTjPtIzqdadPss9bM+U4T/APTxc8I+jfMn6rae0VXlg4vZluHSE12lcvO7/pTxMTKmPjSSMsq9NCCGBYgAtGdCLnXL7DVWph5QV+Bco4uFR5VudhqAtBQBQCveTYEGOgaDEKWjYg6EggjgQRwNAcc3j3Wl2Va/3zB8EmC2aMk6LMqiwB/GCw7bE1o4XFpe5PYyMbgHJupT34r1+DmG19lvHiFLtmR3FpTaxBPM8L2qGtRlGonJ6N7ljD4iM6TUVZpbHQgK2j5w8TxB1KsLqwsR3VzKKkrM9jJxakt0c329sZsM9tSh6rfYe8ViYig6Uu4+nwuKjXjfjxRjd3YkmMnWGMces1tEXmx/rXhUMYuTsixOairs+hNk7OTDQpDH1EFhfieZJ7yST51cSsrGdJuTuyXXp4FAFAFAeJnKqxALEAkKOJsOA7zQHPZse2KZZpCLoCFjW9oyesDfUvyJIHDgNb3MPSj273f4M/F1p3dO1l+eX0E+xopZWEkylQjSGFSLEdI12cjjewVR3LUWHotzdWa+RLi8RGNKNCm9EtfXiR5GL9PLwMhGHiP5o6zD/M36Net3zT5+6v2IrLkp8vefz4L8L6m6ORsquthGWVI1tq63sWvyAFyO5e+vVfLmW2y7+88aWZxe+rb5dxOqQhN+40uTp8Of7N86fUfs8CPfVOCyycTQqPPGM+a8UWmpCIKAqe8+wcALyzkxFze6MbkniQtjfvsKgqU6e7LNKrV7MdTVgNu4bDfesJh5pU4s8Slrt3k9Y+y3KvFOMdIq57KlOfvTaRYdl7RabjBNELXBkCi/dbNmB8RyqWMm+BBOCjxTJ0sgUFmICgEkngANSa7ZwlcowxZxcvyhuouZYF7FvYufzmt5AV5Rjmed/Q9xEsi6pfXyMOqxl5nbla9uqo+aO259ptUrSjecmQpuaVOK/t8yqIr46e50Uf5V7PE1QSlXqdxqNxwtLv8Ayy5wxBFCqLACwFaUUkrIx5ScndnuvTkKAi4xMz4eP8ZiYU9r/wAqrYt2p/Uu4FXq/Q+nazDZCgCgCgNeIgWRWR1DKwIZWFwQeIIPEUB82b8vgsLjZcFEzNhzo6nUQSc1Ribso0+qe3WrdCurdXU7L8ChicK3LraXaXiRYMU2FCrI3SQN1JRqVvqM/droR2VejN0bKWseD8zMnTjiLuCtNbrn8vIe1cM8043CrKhRxdT/AFcd9cTgpxys7pVJU5KUdxl6O5YoA2EKKkurK4/t17bn5y3sV8xzrLdPqpZX/wBNxVlWjnX1XIu9engUAUAUAUAo3p2hJBCHjsD0iKzMLhFJN2IuOdh+lRbpd4ekW0r2RS2wSkMGzEuxdjmIJYm5N1tbXs8K0Y0YqOQyJYicp5/ptp4mlMAU/ByyDuc5x/m19hFeKk49mT/Pr7h11LtxX00fhp4HnGbO6bo+kNgpbMq8GuLcTqNPiRXk6XWWzcPE6p11SzZFvx4oiSYpWJmY2iT1Y+NtbAv4HgO4d9Qymm872W3mWIUnFdWu09X5ft9/yJaMCAQbg6gjmK7TvqiNpp2Z4ysjiWIhZAMuourLe+Vh2X5jUVHUp5tVuS0quX3ZaosGx9uJOchHRzAXaNuPip+eveKiUtbPRliUNMy1Q0YGxsbHkez99dHArTd+HP0kgM0n0pbHyC2yqPAVx1avd6knWytZaIh4PbMzziBMK0Uak5nYHLZSQcoAA1IsDfne1cqbcrJHcqcVHM5XZYalICn+kTaLCNcPH1pbF+5MwAH6TaeANQVpO2VcSzhoq+d8DVhoQiKg4KAPZV2McqSM2cnKTk+JVt48e00ggj1ANjb5zfuFUcRUc5ZImphKKpw62fpFg2Ts8QRhRx4se0/uq3SpqnGxQr1nVncm1KQBQBQHvYcPS7U2fFa/37pCO6MZv9pqljHsjS6OjrKR9IVQNQKAKAKAoPpd32/6fhhHCT8qxAKxW1yDgX8dbDv8DRK542krs4xFutG0IWS/Sn1mkvrmPEa8R/OteOCh1dpb8zAn0lU61yj2eXriKHabBfe5VEuHa4tytzsfmnuP86rt1MP7s1eLLiVLF+/TeWa9fVD/AGPLZbxEyQHq6+vGdSQ1+Iva3Pxq3Rdl7msfFGfiY3dp+7PjyfyHNWyiasRBmAsSrKcyOvFGHBh/WoqOpTVSNmS0a0qUsy/6Wrdfb/ygNFLZcRGBnA4OvKRPzTzHI6dlZrTi8stzZTjOKnHZ+rD6gPEkqr1mVfEgfGgselYHgQfCgM0At3lxKx4Sd3F1EbC3aSMoHfckDzrmWzOoL3kcvfd0sVk6Z0kyKptbQqoHxFW3hG3mzNOyKCxyinDKmrvxGeFeRFtNZrEAOoOoOgzDiD38KsQc4q0/uVaipzd6enc/0/TIe9UzDDkR3LOQotqSLFjbyU1Fi5NU/d4k2AhF1rz2WpXNnbx6dHOoK8LgDhwsV4W8KoU8TplmtDUq4LXPTevriTgrxjpMM3SQ8THe9u3LzHh8al1j71N3XIhvGbyVlaXPzGOz9qxzaIfWtcqeI+w+VTU60Z7Ferh50u0tDdisIsgF7gjVWGjKe1TyNdTpxmtTinVlTd0TdnbxPCQmLN1Jss4GmvKQDqn87h8arvNDSW3PzLay1dYb8vItSsCLjUHgRXZGDuALkgDtJt8aAVYjeOBSQjGV/owqXPmR6o8yK4dSPDUkVKXHT5lXxkTvOrSgB2PSsoN8iKMsSX5nMWY8riuacW53fz8jqrNRpNR+XmTaumcRnwEebPbK/wBJdD7uNRunG9+JKq07Zb3XI8RO/wA10lHebNz5rcHh2DhXicuDTPZKP+ya/Hj5npscFIDqyZiFU6EEnkCt/eBXvWWdpKwVJyTcXe3riSqkIQoB16LI+k23/wBnCu3gWZF+EgrNxbvOxsYCNqd+bO81VLwUAUBpxmJSKN5JGCoilmY8Aqi5J8AKA+cJ8U20cbJtCW+Vjlw6H5qLop+J8STWlgsP/wCkvoY3SWL/APKP18j1h8U0kzBbCKO6k/TfmB2BfjV2M5Sm7bLxf9GdOnGFJX7T1+S/smTRK6lWAZTxB4VLKKkrMhjJxd4uzKpjNmS4JulwxLR/OQ62Hf2jv4is6dGeHeentyNeniKeKj1dbR8H69Md7G23HiBp6r80J18u0VaoYiNVab8ihicJOg9dVzGdWCqaMTCxKvG2SWM3Rxy7VPap4EVDWoqou8sYfEOjLmnuvXEuO7m31xSkEdHMmkkZPD85T85DyNZ+qdnua+jSlF3TKl6ZNr5YY8Mp1kbpH7lXQA+LG/6FQ1paWLGHjrmFWEwC/JwUur9H1kvGSwB1OQi+vbWgqEJUr21t8jIliaka9r6X230+pbk2fJ/0WDaGClxLShVM6dK0gYKSkpVZc1iGBbTkDWVGo09TdnSTWiVxBHtWTGxIXmLxhgxXIoJddQGKjUAm9rDUA8q06NGE7TTuv2YmJxFSm3TaSfPuJNXjNCgFEzdJPx9SHQd8hGv6qm3iTVSbz1O6P5/ov049XS75fj+2RNqbEjmubZX+kPtHOoqtCM9eJNRxU6Wm6KviMLPhHuCQOTL1T4/uNUZQqUXdGnGpSxEbP7cRlg9pRYh1zjoph1ZFOh7jft7D21NCrCo1m0fMrzozoxeX3o8i01fMswygixAIPEHga8aueptaojbv4P1ZIelnQxtwSVgCjaqQOXMadlUlTs3G70NKVXMlOy17uIh3wxCRypHH6zR+s7yEuSx+ac9xYDl391QVWk7ItUE5Ru+P0LRurt1MQmWwSRR6ygAAj6Sjs7uV6npVFJW4lWvScHfgaY3zySydrZV+onqj2tmPnViit5c/0VcQ9VHkvFm6pisRtpKpifMoYZSbGw4DtPDxripbI7ktFtTVnYQ7vYfoYzPIzKltBcgNyvbn2AedVMPHJHPJ6F7FT6yXVRV369Mxs/FzYjEdIqrkXQZ+Cg9lvnGvKc51KmZLRevue1adOjSyN6vlx/otFXzLCgLt6BMFmOOxZ+fKIV+qgufbmX2Vj1ZZptn0FCGSnFdx12oyYKAKArHpNe2ysaR+Ice0W+2gOAx7RMWz0kXrZAq9xuVv5WrYVXJhlJcj590FUxjg9r3/AGe9y1Pye5YG7E6cRw6x7f5V7gl/j34nPSTXXWtw9WH1XDPCgKvtvd0humw3quDcqO3tXv7uFZ9fCu+elv62NXC45OPVVtVz8/Mmbv7fE33uT1ZhoQdM3gOR7RUuHxPWe7LSRDi8E6Xvw1j+PXMeVbKBHxEThllhbJNHqjcj2o3ap51BXo9YrrdbFnDYjqnZ9l7+fzOd7x4+WfEySTi0hOq/RA0CjuAtWJPNmebc+lpZciy7F/2Ib4eK9+oOPHhxrcoa0o/I+YxWlaXzOqehM22Wkf4qaZPZKx/3VhTWWTR9RTlmgpc0coxOf5dtBwgjY4ggRkWyqG6+QWOqkN39utX8FmUJOOr5GX0jldSEZ6LXUlSTBQT0kLqLXysVdbm12ilAa1z80tVmOK1tNWKcsDeOam7+uav+iNtLGshWONQZGBIJ6qgWGY9up4CpKtRx92O78CGhRjNOU3ovu+404PDiNAoN+JJPEkm5J8SajhHKrE1SeeVzdXRwYdQRYgEHiDwrxq+56m07orG293kVTJGwUDirHTyJ4eBqlWwySzRNLDYyTeWSuSt2flFvvn4O3q5ut3W7vGu8N1lve2I8Z1N/d38B9VsoEPFymGRJl4/g2BNgQ3VJ8HIPgTVeurWmvkW8M816b+fr6FX3q2Q8ErM1yrm4c29ZiLtw4G96oVYOLNWhUUo2Nu7WCIjlxFwMilUs1n6UlctvbbXjci1e0o6OXq5zWmrqPqxa8PCERUHBQB7K1IxypJGHOTlJyfE2V0ciya05OYjoE4/nsONz9Ee8ioHao9eyvH+i1G9Jadt+C82IcRM+NmCJpGvDsA+ke/sH86qScq87LYvQjHC080t36sWzDYdY1CKLAf1fxrQjFRVkZU5ucszNtdHBox8+SN3+ipPnbT31xUlli2SUo55qPedo9EOyjhtk4ZWFndTK394xZb9+QqPKsY+iLlQBQBQFY9Jw/wDxWNt+IagPnTFQl9mJlJ9UZiBzszXv4Xv5Vpyjmwitw8zFhNRx8s3HTwQ43WlVsMmXTLdTx63E8Rrxvp21Zwkk6SsU8fGSru/H8DarJTCgCgKxvHho55QkQJxAsSymwUdrn4W1rPxMI1J5Y9r8fM1cHUnRpuc37n5+XqxYcKMqhC+dlADE2v4kcr2q7DRZb3aM2pq8yVkzdXZwJN6NjrNGXAtIikgjmBrlP2VUxdBVI5uKL+BxUqU1F9l+HeedzMSXwwB+YxXy0I/1e6vMFPNStyHSUMte64q5g79S4RJ8ABaF5+lZ0ZllF5EdgrAgC6qRyOt71nVko1nfa5sYZylho5d7f0TIhhMbI0glEsrHMeld4572AGWQaNYaAFW8anjSpS1py179H9ytKvWhpWjpzWq+q/4NU2Utwvyh0bTKuLjQgnsWWMqpPtPdUvWVaekvHzRX6mhV1hp8n+mKsRE4xEgcLeMdGSrEgnRyRcCwswqSM3Ulmt3EUqapRyJ3u7nupCIKAjY7FiMA2LMxyqo5seV+Aric8qJadPO+SW5FliyKZpznZRcAAlU+qP8AcfdUbWVZ56/heuZLGWZ9XS0T+79cjGzMdNKqtkQAmzHMTccyoHDzNeU6k5pOyFalSptq7uNKsFU8Twh1ZW4MCDXkoqSszqMnFqS4FK3h2k0nRxPxgUoT9Ig2LeYVayasnfK+Bu0Iq2ZcdT3uqrNLlv6mjuO0r1fe1d4aLlPu3I8bJRp347ffcutahiETaTPlCR9Zzlv9FeLN7PjUdRu1o8Saio3cpbLx5Ir28mNAthoh6osGA7eS9/ae+qeIqW/xxL+EpN3rT39ajvYezRBHb57aue/s8B++rVCl1ce8pYms6s78FsMamK4UBEx2GM7Q4YccRNHFp2Fxc+AqtipWhbmXcDDNVvyPpuGIIqqosFAAHcBYVmGye6AKAKAUb3YLp8DiogbF4JVB7CUa3voD5w2HCX2fkHErIBftzNatehHNhrfM+fxUsmNzPmv0Tt2APksVhbTXxub++psLbqo2IMdfr5XGlWCoFAJtv7RdWSGPSSXg50CjmQeZ/rsqriKrTVOO74l7CUIyTqz2jw5kfaCtgYLxIGufvjknNc/ONvE630041HUTw9P3FfmySi1i63+R25Lh6/J63Uw7ZelY3LL9K55dbyVT5mvcHB2zviedIVFm6tLb1p934D+rpnBQFb3dj6HE4iDlo6eH/wBMPZVDDLq6s6f1NTGS62hCr9H6+gi3mgzY1wATfKTbsyAn3A1UxUb12vWxfwU7YZN+tR5gN1I8qmUa21UaWuBxIPEVbp4KNk5lCt0lO7VP7jXD4WeEWjnLpzinGdSOy/EDwqXqJx7MtOT1IHiac+3Cz5rRkOaVkkzGDokt63RtmjLXUBgDYpppYCorShLWNl3bf0T3hUjZSu+/R25d5NqYrhQEDbiO0LCNQzHkeztHeOVRV1JwaiixhnFVE5Owj2VvCU+94gEgaZiNR3MDx+PjVWliWvdmXa2DUvfpevkTJcO2HPTQnNATmdBrodMy91vhUji6bzw7PIhjNVl1dRe9wfmO8POrqGQgg8xVmMlJXRSlBwdpGyujkp++GDyyCQcHGv1h+8Ee+s7FwtLNzNfAVM0HF8BhudhrRs/NzYeA/mT7KmwkbRcuZBj53mo8iwVbM8X7c2j0ERI6zaL49vl+6oa9XJHvLGGo9bO3BbindXZl/v76k3yX97fH31XwtL/dlvG17f4o/XyLNV4zAoAoBv6NMB8o2yjcUwkTSH67jKB7Gv8Ao1m4uV525GxgIWpuXM75VUvBQBQBQGCKA+csNgPk74nDH+xnkT9EnMp81YVsYF3pW7z57pOOWvfmkQd2wVEsRJPRSFQTxtYEeH867wvuqUOTI8a1JxqfEhxVopBQELbGBM8TRhst+dgfLu8qir03UhlTsT4asqNRTauU8Y3E4JujlGePhlbVWH5rcvD3VmdZVoPLLVeBtdVQxSzw0fPivmibs2cJmmwpJTjLhz1lHavb41LSko3nS24ogrQc7U6614S4fUtmHmV1V1N1YXB7jWjGSkk0Y84OEnGW6NldHIk2lDkxeHlHBrxN5hivx91VKsctaE+eheoSzYapT5a/i4u2wjjaEbRqGbJmAJtewYEX5GwqCspLEpxWti1hnB4OSm7K9vwTcPtwvKFPqeuAytbMAInLA92ZQb1LHEOU7ba/p38SCeDUKbktdN+HaVvDgO8NNnRWsRmANjxFxfWrcZZop8yhOOSTjyF+320iQfPlW/gvrn/TUGJeijza8NSzg170pck/HQ20PQoAoBZtrY6zi49Vxwbt7j3VBWoKou8tYfEypO3Aruy9pvhXMcgOW+q8x3j+tap0qsqTyy2NCtQjXjnjuWCDLGeljN4ZNWt8w/SHdyI5VbVo+9Hsvw7yhLNNZJdpbd/d5DUGrBVFe8uHD4du1fWHl/I1BiY5qb7izg55aq79CVsuDo4Y17FF/E6n3mu6UcsEiKtPPUciUTbjUhGVBr43Fc+jX/SPtY/1pWd/96vcjWVsNR73+f6LcqgAACwGgFaCVjJbbd2Zr08CgMMwAJPAamjdj1K+iOjegbZtsJNi2BD4qUkX/Fx3C+9nrFnLNJs+ipwyRUeR06uTsKAKAKAKA4x6StnGDafSjqYyMG//AKsICkd148p/RNX8BUtJx5mV0rSvBT5fhlTihKYhjf1ZVBt2Mlh71YeytBRy1W+DXijKlNSoJcYvwf8AZPqYrhQBQGvE4dZFKuoZTyNcyjGStJaHUJyhLNF2ZSdr7Fkwj9NATkGt+a9x7R3+2sqth50JZ4bfg3cPi6eJj1dVa/n+x9u3tmOZctgknEqOBOpJX3m1XMNiIzVtn62M/G4WdJ5t48/MeVbKAs3jU9AzDjGVkH6LAn3Xqvif/m2uFmWsE11qi9ndfdCneKEyYnDZHKF1NmHEcxwI7arYmLnVhZ2uXMHJU6NTMr2exJx2FsF+VKJV6olQEOCdLMo1IPd7KkqQtbrVdc1uR0ql2+oeV72eq+j8/ubRtL1kVJQ6kaMqBm1sqqwDKPpEkWNl4dvM68k1Gm0/XrkdU8LCUZSqxcbetNPMziZM2JQEqQkbMrLmyvnEZuMwBFlYXB4ZudeKr1s07bJ/o9dHqackne7X7JdTlYKAKAKAWbc2SJ100kHVPb3Hu+FQV6KqLvLWGxDpS7iv7D2i2HkMUoshNmB+ae3w7aqUajpyyy2L+JoqtDPDf8lmwq9EwjFyhuUP0eeQns5g+XKrsfceXhw8vIzZvOs/Hj5+Z422MypH+MkUHwBzH3CvK2qUebPcPo3PkmMKmK5X97NoZVES9Z+t9Xs8z8KqYqpZZFxNDA0c0s72X5J+wMB0MQBHrN6zePIeQ+2paFPJDvIMVW6ypdbLYY1MVgoAoCFtRHkCQR/hMQ6xL+kQCfD99V8TPLC3Mt4KnnqX5an0nsTZqYXDxQR9WJFQd+UWv4nj51lm2TaAKAKAKAKAqHpR2K2JwLNEt5sOwniHMlL5l0+khcW7SK7pzcJKS4EdWmqkHB8Tk8ModQy6hgCPA19DFqSuj5KUXFuL3R7r08CgCgCgAi+hoNikbybAMJ6aC4UG5A4oe0d3wrJxOFcHnht+DdwWNVVdXV3/AD/f5G27G8HTfe5DaUcD9Mf8u6rOFxXWe7Lf8lTHYLqvfh2fx/Q/ljDKVPAgg+YtVxq6szOjJxaa4FUS5bA34xu8TeKFR8FrOV26Xc2vsa7slX70n97lnxOHD5b39U3HjlI18M16vygpWuZUKjhe3HzIr7LHqlSAwVVNxo2UEA6EMp9ZtQeeoNQTwydmnZos08Y43jJXi3ciwwsJWzFTkWy5QRlDm+XjqAqIAewVFCm4PK+H7J6lVVI5krXf40/bJdTEAUAUAUAUAo3g2QJlzKPvi8Pzh9H91V8RRzq63LmFxPVuz2/Av3a2ta0EvEGyE8j9E34d3sqHDVv9JE+Mw/8A6Q+vmN5/WxMa/QRn82IUfbViWtVLkmypHSjJ82l9tSbNKEUs3BQSfKpZNJXZDGLk0lxKhsaNsTiTI+oU5j3fRX+uw1nUU6tTMzWxDVCjkjx08y5VpGOFAFAFAOfRfsr5VtfpSLx4KO/969wvuJPigrMxU7ztyNnA08tPNzO9VWLoUAUAUAUAUAUByDbG4OMjxEgwsUUmHZmkS8oQpmNzHYg6AlrEaWsKvUMZ1ccrVzNxPRyqzzxdrkb7iNpfk8X7QP8AhU3tBfCVvZMvi8A+4jaX4iH9oH/CntBfCPZMvj8A+4faX4iH9o/+OntBfD4nvsl/H4f2Z+4faX4iH9o/9lPaC+E89kv4/Ax9xG0vxEP7QP8AhT2gvhHsl/H4f2Y+4jaX5PD+0D/hT2gvhHsmXx+BV8d6HtpdLnhijj1uB06mxvy0Fh3VQnOObNBWNWnTlkyVHcsce521LDNhUJtqRPHa/nV5dIK2sTKl0S76S0FM3o72p0mYYQWEwlA6eH6NmGp5kXqB4lZrpcb+ZaWClkyt/wCuXx0+w0+5Laf5Ef2iD/lVn2hH4WU/ZM/iQfcntP8AIT+0Yf8A509oQ+Fj2TU+JEFdytqBnb5Cxzte3yjDaAKAB+E7qh/mRu3Z6lj2fLKldaL9nr7jtqfkDftGF/iV7/MjyPPZ8/iQfcdtT8gf/Hwv8Wn8yPIez580H3H7T/IH/wAfC/xafzI8mPZ8+aD7kNp/kEn+Nhv4tP5keTHs+fNGPuR2n+QSf42G/i0/mR5Mez580Z+5Daf5BJ/jYb+LT+ZHkx7PnzQg2z6MdpyvnjwTqx615sPqe0Wk41VrTjOWaJew9OdOOWTuOMHubtVUAkwLFwLFhNhtbcP7WrEMWkveWpUqYBuTyvQjbb3E2tNHkTBMtyM15sNqBy0l7beyuK2JU45USYfBunPNJmdi7gbSgjy/IZCxN2Imw3H/ABeylGvCnG1hiMLOrO91YmS7rbRUFmwLqo1JafCgAdpJlsKl/mR5Mg9nz5oyu6e0iL/IXt2ibDfxa9/mR5Mez580B3V2iBc4GSwFyemw1rdt+lp/MjyY9nz5o8ndbafLZ8h/vcP9klefzI8h7PnzR0j0R7sS4HBt8oGXETyNLILg5eSrddOAvx+caoNtu7NWMVFWReK8PQoAoAoAoAoAoAoAoAoAoAoAoAoAoAoAoAoAoAoAoAoAoAoAoAoAoAoAoAoCFtfBGaJow+XMCDdcwIII1FwedwQQQQKAQbT3Cw85N/UzOGbo1Vb6JceqNLlGueP31xzoDMe40SqwSacF1EbnMpDIEKKpQrk0U9YC97nnQFqRbADsoDNAFAFAFAF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AutoShape 4" descr="data:image/jpeg;base64,/9j/4AAQSkZJRgABAQAAAQABAAD/2wCEAAkGBxQSEhUUExQVFhUWGBoYFxgXFxcfHBkaGxcXGh0aHB0YHCghGB4lHBQYIjEhJSkrLi4uGB8zODMsNygtLisBCgoKDg0OGxAQGywmICQsLy80NDQsNCwsLCwsLCwvLCwvLCwsLCwsLCwsLCwsLywsLCwsLCwsLCwsLCwsLCwsLP/AABEIALcBFAMBEQACEQEDEQH/xAAcAAACAgMBAQAAAAAAAAAAAAAABQQGAQMHAgj/xABOEAACAQIDBAYFBQ0HAgYDAAABAgMAEQQSIQUGMUETMlFhcYEHIpGhsRRCUnLBFiMzU1RigpKU0dPh8EODk6KywtIVcyREY+Lj8SU0dP/EABoBAQADAQEBAAAAAAAAAAAAAAADBAUCAQb/xAA1EQACAQIEAgcIAgMBAQEAAAAAAQIDEQQSITFBUQUTMmGh0fAVIlJxgZGxwRThI0LxQzNi/9oADAMBAAIRAxEAPwDuNAFAFAFAFAFAFAFAFAFAFAFAFAFAFAFAFAFAFAFAFAYJoCjb0ekuDDkxYYDFTjiFa0SfXkAIv+atz4VJTpSm9CKrWhTV5Mp8XpL2irZ2XDSLzhCOunYshc2PeQR4VYeDklo9SpHpCLlZrQ6vu3tuLG4ePEQk5XHA8VYGzKw5EEEVTNAZ0AUAUAUAUAUAUAUAUAUAUAUAUAUAUAUAUAUAUAUAUAUAUAUAUAUAUBF2ltKHDoZJ5UiQcWdgo8Lnn3UBV5PShs0EgTOwHzkgnZfIqlj5V0oSfBnDqQWja+5rk9KezgLh5mPYuHnv70Ar3q58n9jzrqfxL7le216X2APyfClV/G4lwgHZ6iXLeBK1IsPO15aIieLp3tHV9xzPeHf/ABONfo5JJJlOhjivHEe0ZF1kH12Ir1KCdksx5J1ZRzNqK9cQw2GckZrRopusSe27EcdfmjTxq9GEnvouXmZc5xW2rfF/rzJomXMVuMwFyOYFS5lexDlds1tC4eh3axhxs2EP4PEL08fYJFsHA+sLN+jWZioZZ35mzgqmenZ8Ds1Vy2FAFAFAFAFAFAFAFAFAFAFAFAFAFAFAFAFAFARto7Qiw8bSzSLHGouWY2A/rsoDmu0/S6X0wGFaUX/DTnJGe9R1mHsqenh6lTVIrVsXSpaSevIWxeknal/WhwJHYDMPfrU/8CpzXr6FX2rR5Pw8yz7J9JkZKriojBfQyK4eJT+cSFZBw1K2HMioquEqU1d6onoY6lVllWj7y+g34VWLhmgCgCgPnje7HNi9pYtpSWXDymGFCfVQJYEgcLsQTfjV3CU4u8mZuPqyTUFsKtoYd3WySGNu0cD41cqRlJe67FClOMX70boTR7KxSknpsw+sxPdobC/nVZUayfaLjxGHkuz+DzHu7I5BnlJHHKCT8dB7K8WGlLts9eNhBWpxHmDwMcQsigd/M+JOtWoU4wXuoo1Ks6jvJm2fNlOS2a2l+F++upXtpucxtdZtjVg8GsY0HrHrMeLHtJ8a5hBR2OqlSU99uXI2DHnCz4fFj/y8oLd8beq4HipqDFwvC/ItYCplqZeZ9LKwIBGoPCs02DNAFAFAFAFAFAFAFAFAFAFAFAFAFAI96968Ns6MPiHsWNkRRd3PYq8/HhQN2KXJ6VJmN4sEFTl002Vj+iiMF9tXIYKrJXehn1OkqMXZXfyMr6UZh1sHH5Ykj4w168BUXFHK6UpPg/X1IW1/SzKqerHh4SRoXkaUnwRVQn2148Jl7c0vE6WPc3anTb8PMo7458dJ0szvOQb5pdUX82JB6intIvbtJq1h6NPeKv3v9etCji8TV2k7dy/fHz+Qwq+ZYUAEXoDonoi2xmikwbE5sMR0d+cL3KD9Ehk8FWsHEU+rqNH1ODrdbRUnvs/mdAqAshQBQHzRiR/47aII/wDNzf62rQwfZZk9IdtfIRY7CTJIFw7S2OpzH1FHYCfh4UnCpGVqbf6PadSlKGaql+2TsNsttDLNI5HIEqt/LU1LGi/9pNledeO0IpeLGdTlYKAw7gC5IA7SbfGvG0tz1JvRCbH7yxJcJ98bu6vt5+VVp4qEdtS5SwNSWstEVXaO05JjdzpyUcB5fbVGpVlN6mnSoQpL3T6g9H292HfZuEabEwo4iCN0kqKbp6hJDG+uW/nUZMPk3twBNhjcKT/34v8AlQDWCdXF0ZWHapBHuoDZQBQBQBQBQBQBQBQBQBQBQBQHC/SUpk242fURYZOjB5XY3I8yau4CKdRt8EZvSk3GkkuLF5FbB8+ivz7pxvxlmOt7Fgbe0VSlgoPds0Y9JTjtGP2N+E3ZgQ3KmQ9rm/u4V3DB0o6vX5kdTpCtLROy7hyBbQcKtFLcKAg4rbEEd88q3HIG59gqGdenHdk9PC1p9mLEmM30QaRRs3e2g9guT7qqz6Qiuyi/T6Km+3K3y1LF6GN6Wfa6iTKvTQvEAAbXBEi3uePqMP0qoVq0qruzUw+HjQjli2fRdQlgKAKA+bNryIu0doAsoY4qQ2JF+PH31fwkkotXMvHxk5JpaWPDSqOLAeYq5mXMz1FvgRpdqwrxlTyN/hUbrU1xJFh6r2ixdPvVEOqrt5AD36+6oZYuC2LEcBUe7SFmJ3qkPUVU959+nuqGWLm9lYswwEF2ncS4nFvIbuzN4n4DlVaU5S3ZchTjBWirGmuTsyBQFk2XuuWGaYlexRx8zy8Ku0sJfWZnVsck7U9e8fps+FFt0aWHaoJPmdSatqnCK2KDrVJyvdmvZO1BA0kuHZ8O8XFozYE24Feq/ZlYGq7jSmnpaxaU68HFKV7n0vsWeSTDwvMmSVo0aRPouVBZfIkis81iZQBQBQBQBQBQBQBQBQBQBQHHvS5hMm0sLNb8NBJETyvGwcedmPsq5gZWq/NGf0nG9C/JryK5WyfOmGYAXJsO0149Ak3ohPjd58PHcZs5HJBf38PfVaeMpR43+RdpdH158LfP1cQ4zfOQ/g0VR2tqfsAqnPHzfZVjQp9FQXbbfgJMZtWaXryMR2XsPYNKqzrTn2mX6eHpU+zFEKoiYKAnbC2m2FxEM6daJ1cd+Ug28xp50B9o4eYOiuuqsAw8CLj40BsoAoD5O9L+G6Pa+LFrBnVx+kisT7SaAptAFAFAFAFAM8BsOaXULlX6TaDy5mpoUJzK1XFU6e7uy07K2HHDY9Z/pHl4Dl8av0qEYa8TMr4qdXTZE/EYlYxd2A5DtJ7ABqT3CpZTUdyCEJTdooW40NLZWBRGICoozSyE6AKouRe/Aa1Xqyuve0Xi/ItUY2fue9LwXmdY9Hno1EXRz4tApQ5ocNoRGeUkh1zycwOC35nUUqlXN7sdEaVKjleaTvJ8fI6lUROFAFAFAFAFAFAFAFAFAFAFAc69OEWXBRYm2uGnRj2lXDRkd1y6+ypKU8k1LkQ16XW03DmcFxu+MraRqsY/WPtIt7qtVMfN9nQpUui6Ue27+AjxWOklN5HZvEm3kOAqpOpKfady/TpQp9hJEeuCQyqkmwFz3UPG7bk/D7ExD9WJ/Eiw/wA1qmjh6stosgni6MN5IYw7n4g8ci+LX+ANTxwNV72K0ulKK2u/oTYdyT8+YD6qk/EipV0e+MiCXSy/1j4k6Dc2AdZnbzA+AqWOAprdsgl0rVeySOvbh78YaDCRYbFydDJCOjDSBgjopsjB7Zb5bAgkG4NZ1ajKnJ3Whr4fEwqxTT15F6g21hnTOmIhZLXzLIhWw53BtaoVqWG7as5xvp6VXUGPZsJlbUdO4sg+ohsX8TYfWFSqhUfAgeKpJ2zHF9p7PxuMlafENmke2ZnZeQsBZRYaDgBXawtRkbxtJcRZJsLEA26MnwsfhXLw9RcDtYqi/wDYwmw8Qf7JvOw+JoqFR8A8VRX+xLh3WmPHIvib/CpFhJvcilj6S2uxhht01HXkJ7lFveb/AAqWODX+zK8+kG+yhvhNkwx2yoLjmdT7TViNGEdkVZ4ipPdk2pSAjYvHxxddwO7n7BrXE6kYbslp0Zz7KK9tDegE/ekFxwdgLjwHL21TqYv4UX6WB+N/RHVvQPtTAyBgyKuPF7ySHMzppqhbqAXsUFu3WqcpOTuzQjCMVaKsdnrw6CgCgCgCgCgCgCgCgCgCgCgCgOb+lbeTDSYabAIemnlABCEFYbMGDStwXVR6urHs51JSpSqO0SGtXhRjmm/7OGx7kyX9aVAO4MfiBVxdHz4tFB9LU+EWTYtykHXlc+AA+N6lXR8eMiCXS032YomYfZeCjNgEZuwsXP6ov8KkjRw8XbRv7kM8Ri5q+qXyt4jqKBV0VQPAAfCrailsijKcpdpmZJAvWIHiQPjRtLc8UW9kRJdsQLxmj/WB+FROvTW8kTRwtaW0WQpd6cMvzy31VP22qN42iuJPHo7EPhb6kR99IeSSHxCj/caifSFPgmTLoqrxa8S77v7rY7GwRzxJhkilGZTJK97XtqqxHXTheo30hyj4k0eiec/D+xHvVu5JhcQYHaAtkWTMMMLEMWHql2Oa2XU94pTqutfZfQVqKw9tZNP/APVvwV/FQR4crJIzmx0yoqi/fkUdvAmkoxp2lJv7eQhOdVOMEvq2/wAsbYXELIuZeHl9hqxGSkroqTg4OzNpNuNdHIUPAND0h4jakKdaRfAG59gqOVaEd2Sxw9SW0WKcVvYg0jQt3toPZqfhVeWMX+qLcOj5PtMSYzb08nz8o7F09/H31VniKkuJcp4SlDhf5i0m/GoSyWPYW5mIxBBZeij5s41I/NXifcKmhRlIr1MRCG2rJW7+zowZkdVZo5CtyNdLjy1BqxhqcWmmuJTxlWcXFxdroseCmlgN4MRiIfqSsR+q5K+6ppYWm+4gjjaq3dy27K9JmNhAE6R4pR84fepPcCjH9Wq88JJdllun0hF9tWLzu96QsFiiEzmCU/2U9kYn803Kv+iTVWUJRdmi7CpGavF3LZXJ2FAFAFAFAFAFAFAKd6drthMLLOkTTMgFo14klgtybGyjNcm2gBNepXPG7K5xra+9WPxqlZJZEQ3HRYSGa3gzhS7dhsVBq3CjRS9+f2M+eIxMnanTf19eZWcDudjGICpjMqm4WPCyRgHtu9h5m5r1Sgv93buVg4VZX/xK75u4oxG2o43ZWGJd1JVs8thcGxFk04iuniaa+J/N+RwsFVfwx+Ub+LNeEx74mQRwYSN3N7ByznQa9ZgBXDxGZ6QX11JFhHFXlUf0svwPp9jbSQRdK8WHWSRYgFynKWvlJyggAkW0PMV669bnY5WGw127NvvK5vhgcRhJ+hlmaS6hgwLWIN+RPaCPKoKk6l7OTLVGnSteMUvodI9HO7EK4KOSWKN5Jbvd1VrKTZQLjQWAPnUlOCy6kVao81kyzrsHCjQYaAf3SfuqTLHkRZ5czb/0mD8RF/hp+6llyGZ8z2mz4hoIowOwIv7qWR5mY43H2kIrYCSy5F/8K34yJR1T/wConPtWzfStUqQysvUqmdd453k3Yw2OQLiEuVvkdSVdCeJVhqOA04G2oNcptO6JGlJWZRcb6JHH4DHG3ZPCrH9aMp8KnWKqIqywVJ8LCyT0MzNxnwhP/wDM38SvHXvvFfY9WFS2lL7nHtoYx8NPJF0UAeKR0JCc0YqSLk24V4qzWqS+x68MmrOUn9SPLvBiG+fb6oA+y9evE1HxEcHRXAgTYh367M3iSfjULk3uyeMIx7KsStn7HmmkWNEOZhmGb1Rl5tc8R4V7GDbsjyVSMVdstuF9Gzm3STqO0KpPvNqnWGfFlV4xcEMcP6OIB15ZW+rlX4g12sPHizh4yXBFg2Xu9h8PrHEoYfOOre08PKpY04x2RBOrOe7GldkZQMbhWj2nNbqOgkPibf7g3vqOkmqzttYlrtPDq+9ydVwzyHicIT63TSIBra4y6DncXI01F+2opQ45mieFRbZUyPsnFnEK+cBkDWUlbBvIk/0a5pTdRO+x3Xpqi1l0fzLz6NdtY35WmFwzNLh11nEt2SBPzH4qx4BLkdwsSKWIjTi7R3NDCTqyjee3iduquXAoAoAoAoAoAoCsb2b+4HZ2k8oMnKKP1n8wOqO9iKA53tH0r47E6YLDLh05ST+sxHaFsAP8wqxTwtSpsipWx1Glo3d9wm/61jXkDT7RmZ1IISNhGt+sLqls3VJsau08FTi/fd2Z1XpGrKP+ONlz3OU7TBE0t+Odr/rGs2orSa7zYpSzQi+aQw3P2mMNjIJW0VXs31WBVj5BifKvIO0kz2pHNFo616QscnQiK9pDLAyXHWHSDVD863O2ouO0VZqPSxUpJ3uavSLuhLj3gMRRcmdXLHgpKkWsNbetpXlSDlawo1FBO5bsHh1ijSNdFRQo8FAH2VKlbQibu7m6h4FAFAR8bhBIBqVZWDxuujRuODKe3u4EEg3BNeSipKzOoycXdFe3CxWIG1UhM0hObENiAGYpIQAQ2VjZbtKp01HC9qirKCpxstdbkuHdR1Z5ndaW+v8Az9jrej0oNh8TMsKxPBh2WN8xILyEjOFYGyBc6i5B1Vq4hRzU3Ub2JJ4jLWjSSvfwIG8npOmnJTADoovyh1u7/wDbRhZR2M1/Cu6WGlPV6I4r4yNPRas5FtcRpiAZ1MgeTpHck5mV79JmK2uc3rA99KtONOVuAoVZVYN319WLsu42C+gx/vG+ypeogV/5NTmMcDu/hoTeOFARwJGY+1rkV2qcVsjiVWct2esdgC08Ey2vGWVr80ZTw7wwGneaOPvJnkZWi4viMa7OAoAoAoCq70wZcTBKB11eFj/nX4NXK0qJ89Dp+9SkuVn+jRVopCbb8rvbDxdZxdzyC955f121WruUv8cd3+C7hYxj/lnstvmR9oY1MKiQIbMbZ2UXKg8WtfVjxAvUdWoqUckdySjSdebqT2O5+jrePY8cK4fByrEb3ZJvUkdza7MX67HuJ7BoKoM1FbgdAU31FD0zQBQBQBQEfH42OCNpZXVI0GZmY2AAoDhu9fpQxe0GaHZoMMA0ac6O3gf7Mdw9bw4VLSoTqv3UQV8TToq835lThw+GwpLTSB5ibsz+s1za9hqRxvc661owp0KHaevrgY9SricV2E1H1xH2HmDqGF7HhcWuO3wNXYyUldGdODg7Mp++Gz3jk6dCcrEZvzW7fA29tZmMpOMusj6ZtdHV4zh1Ut14oreNmztm5kDN9awBPmRfzqjOWZ3NOnHLHL6saK5OzsO6eNbF4LDLJhpJmhe6OWCx3juFZmJubBrWynUXqzB5orQp1Flk7M6At7a8edu2piuZoAoAoAoCubz7XlidYo7R51zCUi5JuQVQH1cwABJN9GGhrunDPLLexHWqdXDNa/4XzEeyNqDAri8Wt2nYDCYe5uzTzffZHa/JR0R92mlQ4qK6xU4emyxgZPqnVnx/C9Mrc+DAOHw183rGWUk9bLckm+pux91W3TSyUfq/oZ6rOXWYj6L6/wBG/ZkhaMMb2JYrfjlzHLx1Pq2r2m7xv6twPKyyzt8vvbXxIO8EANmYerkkS4F8rEAoT2LmGp76gxUbpMtYKdm4/L+y7bs4rpcJC97nIAfFfVPvFKbvFMVY5ZtDOuyMKAwGB4H+hQELDbWikleFGzOgu1hoNbWzcL91cqabsjt05KOZk6ujgKAR73lehQHrdNHk7bhtfLLmvXMuHzR3DaXyYhxuJK2VRmkbqr8WPYoqec7aLdlanDNrLRL19yFi5lwkTMfWkc8T85vsUdlRSkqMb8X+SaEZYiaWyXgvMT7ubPM0hmk1ANxf5zfuFV8PTc5Z5FvF1lTh1cP+IsuLwEcvXQHv5+0a1dnTjPtIzqdadPss9bM+U4T/APTxc8I+jfMn6rae0VXlg4vZluHSE12lcvO7/pTxMTKmPjSSMsq9NCCGBYgAtGdCLnXL7DVWph5QV+Bco4uFR5VudhqAtBQBQCveTYEGOgaDEKWjYg6EggjgQRwNAcc3j3Wl2Va/3zB8EmC2aMk6LMqiwB/GCw7bE1o4XFpe5PYyMbgHJupT34r1+DmG19lvHiFLtmR3FpTaxBPM8L2qGtRlGonJ6N7ljD4iM6TUVZpbHQgK2j5w8TxB1KsLqwsR3VzKKkrM9jJxakt0c329sZsM9tSh6rfYe8ViYig6Uu4+nwuKjXjfjxRjd3YkmMnWGMces1tEXmx/rXhUMYuTsixOairs+hNk7OTDQpDH1EFhfieZJ7yST51cSsrGdJuTuyXXp4FAFAFAeJnKqxALEAkKOJsOA7zQHPZse2KZZpCLoCFjW9oyesDfUvyJIHDgNb3MPSj273f4M/F1p3dO1l+eX0E+xopZWEkylQjSGFSLEdI12cjjewVR3LUWHotzdWa+RLi8RGNKNCm9EtfXiR5GL9PLwMhGHiP5o6zD/M36Net3zT5+6v2IrLkp8vefz4L8L6m6ORsquthGWVI1tq63sWvyAFyO5e+vVfLmW2y7+88aWZxe+rb5dxOqQhN+40uTp8Of7N86fUfs8CPfVOCyycTQqPPGM+a8UWmpCIKAqe8+wcALyzkxFze6MbkniQtjfvsKgqU6e7LNKrV7MdTVgNu4bDfesJh5pU4s8Slrt3k9Y+y3KvFOMdIq57KlOfvTaRYdl7RabjBNELXBkCi/dbNmB8RyqWMm+BBOCjxTJ0sgUFmICgEkngANSa7ZwlcowxZxcvyhuouZYF7FvYufzmt5AV5Rjmed/Q9xEsi6pfXyMOqxl5nbla9uqo+aO259ptUrSjecmQpuaVOK/t8yqIr46e50Uf5V7PE1QSlXqdxqNxwtLv8Ayy5wxBFCqLACwFaUUkrIx5ScndnuvTkKAi4xMz4eP8ZiYU9r/wAqrYt2p/Uu4FXq/Q+nazDZCgCgCgNeIgWRWR1DKwIZWFwQeIIPEUB82b8vgsLjZcFEzNhzo6nUQSc1Ribso0+qe3WrdCurdXU7L8ChicK3LraXaXiRYMU2FCrI3SQN1JRqVvqM/droR2VejN0bKWseD8zMnTjiLuCtNbrn8vIe1cM8043CrKhRxdT/AFcd9cTgpxys7pVJU5KUdxl6O5YoA2EKKkurK4/t17bn5y3sV8xzrLdPqpZX/wBNxVlWjnX1XIu9engUAUAUAUAo3p2hJBCHjsD0iKzMLhFJN2IuOdh+lRbpd4ekW0r2RS2wSkMGzEuxdjmIJYm5N1tbXs8K0Y0YqOQyJYicp5/ptp4mlMAU/ByyDuc5x/m19hFeKk49mT/Pr7h11LtxX00fhp4HnGbO6bo+kNgpbMq8GuLcTqNPiRXk6XWWzcPE6p11SzZFvx4oiSYpWJmY2iT1Y+NtbAv4HgO4d9Qymm872W3mWIUnFdWu09X5ft9/yJaMCAQbg6gjmK7TvqiNpp2Z4ysjiWIhZAMuourLe+Vh2X5jUVHUp5tVuS0quX3ZaosGx9uJOchHRzAXaNuPip+eveKiUtbPRliUNMy1Q0YGxsbHkez99dHArTd+HP0kgM0n0pbHyC2yqPAVx1avd6knWytZaIh4PbMzziBMK0Uak5nYHLZSQcoAA1IsDfne1cqbcrJHcqcVHM5XZYalICn+kTaLCNcPH1pbF+5MwAH6TaeANQVpO2VcSzhoq+d8DVhoQiKg4KAPZV2McqSM2cnKTk+JVt48e00ggj1ANjb5zfuFUcRUc5ZImphKKpw62fpFg2Ts8QRhRx4se0/uq3SpqnGxQr1nVncm1KQBQBQHvYcPS7U2fFa/37pCO6MZv9pqljHsjS6OjrKR9IVQNQKAKAKAoPpd32/6fhhHCT8qxAKxW1yDgX8dbDv8DRK542krs4xFutG0IWS/Sn1mkvrmPEa8R/OteOCh1dpb8zAn0lU61yj2eXriKHabBfe5VEuHa4tytzsfmnuP86rt1MP7s1eLLiVLF+/TeWa9fVD/AGPLZbxEyQHq6+vGdSQ1+Iva3Pxq3Rdl7msfFGfiY3dp+7PjyfyHNWyiasRBmAsSrKcyOvFGHBh/WoqOpTVSNmS0a0qUsy/6Wrdfb/ygNFLZcRGBnA4OvKRPzTzHI6dlZrTi8stzZTjOKnHZ+rD6gPEkqr1mVfEgfGgselYHgQfCgM0At3lxKx4Sd3F1EbC3aSMoHfckDzrmWzOoL3kcvfd0sVk6Z0kyKptbQqoHxFW3hG3mzNOyKCxyinDKmrvxGeFeRFtNZrEAOoOoOgzDiD38KsQc4q0/uVaipzd6enc/0/TIe9UzDDkR3LOQotqSLFjbyU1Fi5NU/d4k2AhF1rz2WpXNnbx6dHOoK8LgDhwsV4W8KoU8TplmtDUq4LXPTevriTgrxjpMM3SQ8THe9u3LzHh8al1j71N3XIhvGbyVlaXPzGOz9qxzaIfWtcqeI+w+VTU60Z7Ferh50u0tDdisIsgF7gjVWGjKe1TyNdTpxmtTinVlTd0TdnbxPCQmLN1Jss4GmvKQDqn87h8arvNDSW3PzLay1dYb8vItSsCLjUHgRXZGDuALkgDtJt8aAVYjeOBSQjGV/owqXPmR6o8yK4dSPDUkVKXHT5lXxkTvOrSgB2PSsoN8iKMsSX5nMWY8riuacW53fz8jqrNRpNR+XmTaumcRnwEebPbK/wBJdD7uNRunG9+JKq07Zb3XI8RO/wA10lHebNz5rcHh2DhXicuDTPZKP+ya/Hj5npscFIDqyZiFU6EEnkCt/eBXvWWdpKwVJyTcXe3riSqkIQoB16LI+k23/wBnCu3gWZF+EgrNxbvOxsYCNqd+bO81VLwUAUBpxmJSKN5JGCoilmY8Aqi5J8AKA+cJ8U20cbJtCW+Vjlw6H5qLop+J8STWlgsP/wCkvoY3SWL/APKP18j1h8U0kzBbCKO6k/TfmB2BfjV2M5Sm7bLxf9GdOnGFJX7T1+S/smTRK6lWAZTxB4VLKKkrMhjJxd4uzKpjNmS4JulwxLR/OQ62Hf2jv4is6dGeHeentyNeniKeKj1dbR8H69Md7G23HiBp6r80J18u0VaoYiNVab8ihicJOg9dVzGdWCqaMTCxKvG2SWM3Rxy7VPap4EVDWoqou8sYfEOjLmnuvXEuO7m31xSkEdHMmkkZPD85T85DyNZ+qdnua+jSlF3TKl6ZNr5YY8Mp1kbpH7lXQA+LG/6FQ1paWLGHjrmFWEwC/JwUur9H1kvGSwB1OQi+vbWgqEJUr21t8jIliaka9r6X230+pbk2fJ/0WDaGClxLShVM6dK0gYKSkpVZc1iGBbTkDWVGo09TdnSTWiVxBHtWTGxIXmLxhgxXIoJddQGKjUAm9rDUA8q06NGE7TTuv2YmJxFSm3TaSfPuJNXjNCgFEzdJPx9SHQd8hGv6qm3iTVSbz1O6P5/ov049XS75fj+2RNqbEjmubZX+kPtHOoqtCM9eJNRxU6Wm6KviMLPhHuCQOTL1T4/uNUZQqUXdGnGpSxEbP7cRlg9pRYh1zjoph1ZFOh7jft7D21NCrCo1m0fMrzozoxeX3o8i01fMswygixAIPEHga8aueptaojbv4P1ZIelnQxtwSVgCjaqQOXMadlUlTs3G70NKVXMlOy17uIh3wxCRypHH6zR+s7yEuSx+ac9xYDl391QVWk7ItUE5Ru+P0LRurt1MQmWwSRR6ygAAj6Sjs7uV6npVFJW4lWvScHfgaY3zySydrZV+onqj2tmPnViit5c/0VcQ9VHkvFm6pisRtpKpifMoYZSbGw4DtPDxripbI7ktFtTVnYQ7vYfoYzPIzKltBcgNyvbn2AedVMPHJHPJ6F7FT6yXVRV369Mxs/FzYjEdIqrkXQZ+Cg9lvnGvKc51KmZLRevue1adOjSyN6vlx/otFXzLCgLt6BMFmOOxZ+fKIV+qgufbmX2Vj1ZZptn0FCGSnFdx12oyYKAKArHpNe2ysaR+Ice0W+2gOAx7RMWz0kXrZAq9xuVv5WrYVXJhlJcj590FUxjg9r3/AGe9y1Pye5YG7E6cRw6x7f5V7gl/j34nPSTXXWtw9WH1XDPCgKvtvd0humw3quDcqO3tXv7uFZ9fCu+elv62NXC45OPVVtVz8/Mmbv7fE33uT1ZhoQdM3gOR7RUuHxPWe7LSRDi8E6Xvw1j+PXMeVbKBHxEThllhbJNHqjcj2o3ap51BXo9YrrdbFnDYjqnZ9l7+fzOd7x4+WfEySTi0hOq/RA0CjuAtWJPNmebc+lpZciy7F/2Ib4eK9+oOPHhxrcoa0o/I+YxWlaXzOqehM22Wkf4qaZPZKx/3VhTWWTR9RTlmgpc0coxOf5dtBwgjY4ggRkWyqG6+QWOqkN39utX8FmUJOOr5GX0jldSEZ6LXUlSTBQT0kLqLXysVdbm12ilAa1z80tVmOK1tNWKcsDeOam7+uav+iNtLGshWONQZGBIJ6qgWGY9up4CpKtRx92O78CGhRjNOU3ovu+404PDiNAoN+JJPEkm5J8SajhHKrE1SeeVzdXRwYdQRYgEHiDwrxq+56m07orG293kVTJGwUDirHTyJ4eBqlWwySzRNLDYyTeWSuSt2flFvvn4O3q5ut3W7vGu8N1lve2I8Z1N/d38B9VsoEPFymGRJl4/g2BNgQ3VJ8HIPgTVeurWmvkW8M816b+fr6FX3q2Q8ErM1yrm4c29ZiLtw4G96oVYOLNWhUUo2Nu7WCIjlxFwMilUs1n6UlctvbbXjci1e0o6OXq5zWmrqPqxa8PCERUHBQB7K1IxypJGHOTlJyfE2V0ciya05OYjoE4/nsONz9Ee8ioHao9eyvH+i1G9Jadt+C82IcRM+NmCJpGvDsA+ke/sH86qScq87LYvQjHC080t36sWzDYdY1CKLAf1fxrQjFRVkZU5ucszNtdHBox8+SN3+ipPnbT31xUlli2SUo55qPedo9EOyjhtk4ZWFndTK394xZb9+QqPKsY+iLlQBQBQFY9Jw/wDxWNt+IagPnTFQl9mJlJ9UZiBzszXv4Xv5Vpyjmwitw8zFhNRx8s3HTwQ43WlVsMmXTLdTx63E8Rrxvp21Zwkk6SsU8fGSru/H8DarJTCgCgKxvHho55QkQJxAsSymwUdrn4W1rPxMI1J5Y9r8fM1cHUnRpuc37n5+XqxYcKMqhC+dlADE2v4kcr2q7DRZb3aM2pq8yVkzdXZwJN6NjrNGXAtIikgjmBrlP2VUxdBVI5uKL+BxUqU1F9l+HeedzMSXwwB+YxXy0I/1e6vMFPNStyHSUMte64q5g79S4RJ8ABaF5+lZ0ZllF5EdgrAgC6qRyOt71nVko1nfa5sYZylho5d7f0TIhhMbI0glEsrHMeld4572AGWQaNYaAFW8anjSpS1py179H9ytKvWhpWjpzWq+q/4NU2Utwvyh0bTKuLjQgnsWWMqpPtPdUvWVaekvHzRX6mhV1hp8n+mKsRE4xEgcLeMdGSrEgnRyRcCwswqSM3Ulmt3EUqapRyJ3u7nupCIKAjY7FiMA2LMxyqo5seV+Aric8qJadPO+SW5FliyKZpznZRcAAlU+qP8AcfdUbWVZ56/heuZLGWZ9XS0T+79cjGzMdNKqtkQAmzHMTccyoHDzNeU6k5pOyFalSptq7uNKsFU8Twh1ZW4MCDXkoqSszqMnFqS4FK3h2k0nRxPxgUoT9Ig2LeYVayasnfK+Bu0Iq2ZcdT3uqrNLlv6mjuO0r1fe1d4aLlPu3I8bJRp347ffcutahiETaTPlCR9Zzlv9FeLN7PjUdRu1o8Saio3cpbLx5Ir28mNAthoh6osGA7eS9/ae+qeIqW/xxL+EpN3rT39ajvYezRBHb57aue/s8B++rVCl1ce8pYms6s78FsMamK4UBEx2GM7Q4YccRNHFp2Fxc+AqtipWhbmXcDDNVvyPpuGIIqqosFAAHcBYVmGye6AKAKAUb3YLp8DiogbF4JVB7CUa3voD5w2HCX2fkHErIBftzNatehHNhrfM+fxUsmNzPmv0Tt2APksVhbTXxub++psLbqo2IMdfr5XGlWCoFAJtv7RdWSGPSSXg50CjmQeZ/rsqriKrTVOO74l7CUIyTqz2jw5kfaCtgYLxIGufvjknNc/ONvE630041HUTw9P3FfmySi1i63+R25Lh6/J63Uw7ZelY3LL9K55dbyVT5mvcHB2zviedIVFm6tLb1p934D+rpnBQFb3dj6HE4iDlo6eH/wBMPZVDDLq6s6f1NTGS62hCr9H6+gi3mgzY1wATfKTbsyAn3A1UxUb12vWxfwU7YZN+tR5gN1I8qmUa21UaWuBxIPEVbp4KNk5lCt0lO7VP7jXD4WeEWjnLpzinGdSOy/EDwqXqJx7MtOT1IHiac+3Cz5rRkOaVkkzGDokt63RtmjLXUBgDYpppYCorShLWNl3bf0T3hUjZSu+/R25d5NqYrhQEDbiO0LCNQzHkeztHeOVRV1JwaiixhnFVE5Owj2VvCU+94gEgaZiNR3MDx+PjVWliWvdmXa2DUvfpevkTJcO2HPTQnNATmdBrodMy91vhUji6bzw7PIhjNVl1dRe9wfmO8POrqGQgg8xVmMlJXRSlBwdpGyujkp++GDyyCQcHGv1h+8Ee+s7FwtLNzNfAVM0HF8BhudhrRs/NzYeA/mT7KmwkbRcuZBj53mo8iwVbM8X7c2j0ERI6zaL49vl+6oa9XJHvLGGo9bO3BbindXZl/v76k3yX97fH31XwtL/dlvG17f4o/XyLNV4zAoAoBv6NMB8o2yjcUwkTSH67jKB7Gv8Ao1m4uV525GxgIWpuXM75VUvBQBQBQGCKA+csNgPk74nDH+xnkT9EnMp81YVsYF3pW7z57pOOWvfmkQd2wVEsRJPRSFQTxtYEeH867wvuqUOTI8a1JxqfEhxVopBQELbGBM8TRhst+dgfLu8qir03UhlTsT4asqNRTauU8Y3E4JujlGePhlbVWH5rcvD3VmdZVoPLLVeBtdVQxSzw0fPivmibs2cJmmwpJTjLhz1lHavb41LSko3nS24ogrQc7U6614S4fUtmHmV1V1N1YXB7jWjGSkk0Y84OEnGW6NldHIk2lDkxeHlHBrxN5hivx91VKsctaE+eheoSzYapT5a/i4u2wjjaEbRqGbJmAJtewYEX5GwqCspLEpxWti1hnB4OSm7K9vwTcPtwvKFPqeuAytbMAInLA92ZQb1LHEOU7ba/p38SCeDUKbktdN+HaVvDgO8NNnRWsRmANjxFxfWrcZZop8yhOOSTjyF+320iQfPlW/gvrn/TUGJeijza8NSzg170pck/HQ20PQoAoBZtrY6zi49Vxwbt7j3VBWoKou8tYfEypO3Aruy9pvhXMcgOW+q8x3j+tap0qsqTyy2NCtQjXjnjuWCDLGeljN4ZNWt8w/SHdyI5VbVo+9Hsvw7yhLNNZJdpbd/d5DUGrBVFe8uHD4du1fWHl/I1BiY5qb7izg55aq79CVsuDo4Y17FF/E6n3mu6UcsEiKtPPUciUTbjUhGVBr43Fc+jX/SPtY/1pWd/96vcjWVsNR73+f6LcqgAACwGgFaCVjJbbd2Zr08CgMMwAJPAamjdj1K+iOjegbZtsJNi2BD4qUkX/Fx3C+9nrFnLNJs+ipwyRUeR06uTsKAKAKAKA4x6StnGDafSjqYyMG//AKsICkd148p/RNX8BUtJx5mV0rSvBT5fhlTihKYhjf1ZVBt2Mlh71YeytBRy1W+DXijKlNSoJcYvwf8AZPqYrhQBQGvE4dZFKuoZTyNcyjGStJaHUJyhLNF2ZSdr7Fkwj9NATkGt+a9x7R3+2sqth50JZ4bfg3cPi6eJj1dVa/n+x9u3tmOZctgknEqOBOpJX3m1XMNiIzVtn62M/G4WdJ5t48/MeVbKAs3jU9AzDjGVkH6LAn3Xqvif/m2uFmWsE11qi9ndfdCneKEyYnDZHKF1NmHEcxwI7arYmLnVhZ2uXMHJU6NTMr2exJx2FsF+VKJV6olQEOCdLMo1IPd7KkqQtbrVdc1uR0ql2+oeV72eq+j8/ubRtL1kVJQ6kaMqBm1sqqwDKPpEkWNl4dvM68k1Gm0/XrkdU8LCUZSqxcbetNPMziZM2JQEqQkbMrLmyvnEZuMwBFlYXB4ZudeKr1s07bJ/o9dHqackne7X7JdTlYKAKAKAWbc2SJ100kHVPb3Hu+FQV6KqLvLWGxDpS7iv7D2i2HkMUoshNmB+ae3w7aqUajpyyy2L+JoqtDPDf8lmwq9EwjFyhuUP0eeQns5g+XKrsfceXhw8vIzZvOs/Hj5+Z422MypH+MkUHwBzH3CvK2qUebPcPo3PkmMKmK5X97NoZVES9Z+t9Xs8z8KqYqpZZFxNDA0c0s72X5J+wMB0MQBHrN6zePIeQ+2paFPJDvIMVW6ypdbLYY1MVgoAoCFtRHkCQR/hMQ6xL+kQCfD99V8TPLC3Mt4KnnqX5an0nsTZqYXDxQR9WJFQd+UWv4nj51lm2TaAKAKAKAKAqHpR2K2JwLNEt5sOwniHMlL5l0+khcW7SK7pzcJKS4EdWmqkHB8Tk8ModQy6hgCPA19DFqSuj5KUXFuL3R7r08CgCgCgAi+hoNikbybAMJ6aC4UG5A4oe0d3wrJxOFcHnht+DdwWNVVdXV3/AD/f5G27G8HTfe5DaUcD9Mf8u6rOFxXWe7Lf8lTHYLqvfh2fx/Q/ljDKVPAgg+YtVxq6szOjJxaa4FUS5bA34xu8TeKFR8FrOV26Xc2vsa7slX70n97lnxOHD5b39U3HjlI18M16vygpWuZUKjhe3HzIr7LHqlSAwVVNxo2UEA6EMp9ZtQeeoNQTwydmnZos08Y43jJXi3ciwwsJWzFTkWy5QRlDm+XjqAqIAewVFCm4PK+H7J6lVVI5krXf40/bJdTEAUAUAUAUAo3g2QJlzKPvi8Pzh9H91V8RRzq63LmFxPVuz2/Av3a2ta0EvEGyE8j9E34d3sqHDVv9JE+Mw/8A6Q+vmN5/WxMa/QRn82IUfbViWtVLkmypHSjJ82l9tSbNKEUs3BQSfKpZNJXZDGLk0lxKhsaNsTiTI+oU5j3fRX+uw1nUU6tTMzWxDVCjkjx08y5VpGOFAFAFAOfRfsr5VtfpSLx4KO/969wvuJPigrMxU7ztyNnA08tPNzO9VWLoUAUAUAUAUAUByDbG4OMjxEgwsUUmHZmkS8oQpmNzHYg6AlrEaWsKvUMZ1ccrVzNxPRyqzzxdrkb7iNpfk8X7QP8AhU3tBfCVvZMvi8A+4jaX4iH9oH/CntBfCPZMvj8A+4faX4iH9o/+OntBfD4nvsl/H4f2Z+4faX4iH9o/9lPaC+E89kv4/Ax9xG0vxEP7QP8AhT2gvhHsl/H4f2Y+4jaX5PD+0D/hT2gvhHsmXx+BV8d6HtpdLnhijj1uB06mxvy0Fh3VQnOObNBWNWnTlkyVHcsce521LDNhUJtqRPHa/nV5dIK2sTKl0S76S0FM3o72p0mYYQWEwlA6eH6NmGp5kXqB4lZrpcb+ZaWClkyt/wCuXx0+w0+5Laf5Ef2iD/lVn2hH4WU/ZM/iQfcntP8AIT+0Yf8A509oQ+Fj2TU+JEFdytqBnb5Cxzte3yjDaAKAB+E7qh/mRu3Z6lj2fLKldaL9nr7jtqfkDftGF/iV7/MjyPPZ8/iQfcdtT8gf/Hwv8Wn8yPIez580H3H7T/IH/wAfC/xafzI8mPZ8+aD7kNp/kEn+Nhv4tP5keTHs+fNGPuR2n+QSf42G/i0/mR5Mez580Z+5Daf5BJ/jYb+LT+ZHkx7PnzQg2z6MdpyvnjwTqx615sPqe0Wk41VrTjOWaJew9OdOOWTuOMHubtVUAkwLFwLFhNhtbcP7WrEMWkveWpUqYBuTyvQjbb3E2tNHkTBMtyM15sNqBy0l7beyuK2JU45USYfBunPNJmdi7gbSgjy/IZCxN2Imw3H/ABeylGvCnG1hiMLOrO91YmS7rbRUFmwLqo1JafCgAdpJlsKl/mR5Mg9nz5oyu6e0iL/IXt2ibDfxa9/mR5Mez580B3V2iBc4GSwFyemw1rdt+lp/MjyY9nz5o8ndbafLZ8h/vcP9klefzI8h7PnzR0j0R7sS4HBt8oGXETyNLILg5eSrddOAvx+caoNtu7NWMVFWReK8PQoAoAoAoAoAoAoAoAoAoAoAoAoAoAoAoAoAoAoAoAoAoAoAoAoAoAoAoAoCFtfBGaJow+XMCDdcwIII1FwedwQQQQKAQbT3Cw85N/UzOGbo1Vb6JceqNLlGueP31xzoDMe40SqwSacF1EbnMpDIEKKpQrk0U9YC97nnQFqRbADsoDNAFAFAFAF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0" name="AutoShape 6" descr="Spy - 02 phot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AutoShape 8" descr="Spy - 02 phot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AutoShape 10" descr="Spy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6" name="AutoShape 12" descr="http://eofdreams.com/data_images/dreams/spy/spy-02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8" name="AutoShape 14" descr="http://eofdreams.com/data_images/dreams/spy/spy-02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5" y="167927"/>
            <a:ext cx="2590800" cy="10116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09800" y="1066800"/>
            <a:ext cx="815340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   </a:t>
            </a: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Motivation: Mitigating network covert channels</a:t>
            </a: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State of the art: Performance </a:t>
            </a:r>
            <a:r>
              <a:rPr lang="en-US" altLang="zh-CN" sz="2400" dirty="0">
                <a:solidFill>
                  <a:srgbClr val="00B050"/>
                </a:solidFill>
                <a:latin typeface="Tahoma"/>
                <a:cs typeface="Tahoma"/>
              </a:rPr>
              <a:t>penalty</a:t>
            </a:r>
            <a:endParaRPr lang="en-US" sz="2400" dirty="0">
              <a:solidFill>
                <a:srgbClr val="00B050"/>
              </a:solidFill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Approach: </a:t>
            </a:r>
            <a:r>
              <a:rPr lang="en-US" sz="2400" dirty="0" err="1">
                <a:solidFill>
                  <a:srgbClr val="00B050"/>
                </a:solidFill>
                <a:latin typeface="Tahoma"/>
                <a:cs typeface="Tahoma"/>
              </a:rPr>
              <a:t>N</a:t>
            </a:r>
            <a:r>
              <a:rPr lang="en-US" altLang="zh-CN" sz="2400" dirty="0" err="1">
                <a:solidFill>
                  <a:srgbClr val="00B050"/>
                </a:solidFill>
                <a:latin typeface="Tahoma"/>
                <a:cs typeface="Tahoma"/>
              </a:rPr>
              <a:t>etWarden</a:t>
            </a:r>
            <a:endParaRPr lang="en-US" sz="2400" dirty="0">
              <a:solidFill>
                <a:srgbClr val="00B050"/>
              </a:solidFill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NetWarden design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Challenge #1: Limited programming model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Challenge #2: Performance preservation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  Evaluation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  Conclusion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5843" y="1143001"/>
            <a:ext cx="304800" cy="412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524001"/>
            <a:ext cx="304800" cy="41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873810"/>
            <a:ext cx="304800" cy="412191"/>
          </a:xfrm>
          <a:prstGeom prst="rect">
            <a:avLst/>
          </a:prstGeom>
        </p:spPr>
      </p:pic>
      <p:pic>
        <p:nvPicPr>
          <p:cNvPr id="10" name="Picture 2" descr="Image result for arrow">
            <a:extLst>
              <a:ext uri="{FF2B5EF4-FFF2-40B4-BE49-F238E27FC236}">
                <a16:creationId xmlns:a16="http://schemas.microsoft.com/office/drawing/2014/main" id="{87306663-8916-4796-B9B0-DFC5F47DF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69592"/>
            <a:ext cx="384175" cy="29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53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831975" y="3544218"/>
            <a:ext cx="10182687" cy="11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3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b="1" dirty="0">
                <a:latin typeface="Tahoma"/>
                <a:cs typeface="Tahoma"/>
                <a:sym typeface="Wingdings" panose="05000000000000000000" pitchFamily="2" charset="2"/>
              </a:rPr>
              <a:t>Solution</a:t>
            </a:r>
            <a:r>
              <a:rPr lang="en-US" sz="2400" b="1" dirty="0">
                <a:latin typeface="Tahoma"/>
                <a:cs typeface="Tahoma"/>
              </a:rPr>
              <a:t>:</a:t>
            </a:r>
            <a:r>
              <a:rPr lang="en-US" sz="2400" dirty="0">
                <a:latin typeface="Tahoma"/>
                <a:cs typeface="Tahoma"/>
              </a:rPr>
              <a:t> hardware/software co-design principle.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3CF4F6-A41B-4430-802E-CCDA108C8139}"/>
              </a:ext>
            </a:extLst>
          </p:cNvPr>
          <p:cNvSpPr txBox="1">
            <a:spLocks/>
          </p:cNvSpPr>
          <p:nvPr/>
        </p:nvSpPr>
        <p:spPr>
          <a:xfrm>
            <a:off x="1483123" y="76200"/>
            <a:ext cx="9225755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Challenge #1: </a:t>
            </a:r>
            <a:r>
              <a:rPr lang="en-US" sz="3200" dirty="0">
                <a:latin typeface="Tahoma"/>
                <a:cs typeface="Tahoma"/>
              </a:rPr>
              <a:t>Limited programming model</a:t>
            </a:r>
            <a:endParaRPr lang="en-US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7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BD4E3E-D3B7-4BCB-B5CD-3F43219F7DEF}"/>
              </a:ext>
            </a:extLst>
          </p:cNvPr>
          <p:cNvGrpSpPr/>
          <p:nvPr/>
        </p:nvGrpSpPr>
        <p:grpSpPr>
          <a:xfrm>
            <a:off x="3657600" y="1132795"/>
            <a:ext cx="4672884" cy="2767806"/>
            <a:chOff x="3663040" y="1468064"/>
            <a:chExt cx="4672884" cy="3044259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0C94B9A-DCAB-E444-AAB9-9D4D8DC40BB2}"/>
                </a:ext>
              </a:extLst>
            </p:cNvPr>
            <p:cNvSpPr/>
            <p:nvPr/>
          </p:nvSpPr>
          <p:spPr>
            <a:xfrm>
              <a:off x="3663040" y="2582762"/>
              <a:ext cx="887881" cy="192956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CBF1F95B-C369-4F48-8577-8CB5516C49DF}"/>
                </a:ext>
              </a:extLst>
            </p:cNvPr>
            <p:cNvSpPr/>
            <p:nvPr/>
          </p:nvSpPr>
          <p:spPr>
            <a:xfrm rot="5400000">
              <a:off x="4157059" y="2753545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2" name="Trapezoid 161">
              <a:extLst>
                <a:ext uri="{FF2B5EF4-FFF2-40B4-BE49-F238E27FC236}">
                  <a16:creationId xmlns:a16="http://schemas.microsoft.com/office/drawing/2014/main" id="{5CACEE35-FC87-A34E-8544-F86E4EEC9593}"/>
                </a:ext>
              </a:extLst>
            </p:cNvPr>
            <p:cNvSpPr/>
            <p:nvPr/>
          </p:nvSpPr>
          <p:spPr>
            <a:xfrm rot="5400000">
              <a:off x="4154102" y="3427488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3" name="Trapezoid 162">
              <a:extLst>
                <a:ext uri="{FF2B5EF4-FFF2-40B4-BE49-F238E27FC236}">
                  <a16:creationId xmlns:a16="http://schemas.microsoft.com/office/drawing/2014/main" id="{0027C461-2181-FE4C-A9A8-A06BE69E43AA}"/>
                </a:ext>
              </a:extLst>
            </p:cNvPr>
            <p:cNvSpPr/>
            <p:nvPr/>
          </p:nvSpPr>
          <p:spPr>
            <a:xfrm rot="5400000">
              <a:off x="4142618" y="4101429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AE16AD0C-0493-8A4D-8D9C-D67CEDFBBE5A}"/>
                </a:ext>
              </a:extLst>
            </p:cNvPr>
            <p:cNvSpPr/>
            <p:nvPr/>
          </p:nvSpPr>
          <p:spPr>
            <a:xfrm>
              <a:off x="3758570" y="2696331"/>
              <a:ext cx="362278" cy="172856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700" b="1" dirty="0">
                  <a:latin typeface="Calibri" charset="0"/>
                  <a:ea typeface="Calibri" charset="0"/>
                  <a:cs typeface="Calibri" charset="0"/>
                </a:rPr>
                <a:t>Memory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9FF74BD-D408-CF46-90DC-AF89F65C2CCC}"/>
                </a:ext>
              </a:extLst>
            </p:cNvPr>
            <p:cNvSpPr/>
            <p:nvPr/>
          </p:nvSpPr>
          <p:spPr>
            <a:xfrm>
              <a:off x="4953568" y="2582762"/>
              <a:ext cx="887881" cy="192956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3280E71-0C83-174E-A746-F8A4FB2B51D6}"/>
                </a:ext>
              </a:extLst>
            </p:cNvPr>
            <p:cNvSpPr/>
            <p:nvPr/>
          </p:nvSpPr>
          <p:spPr>
            <a:xfrm>
              <a:off x="5049098" y="2696331"/>
              <a:ext cx="362278" cy="172856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B2CE0FA5-1956-2E4E-9BE2-FC7B499D7879}"/>
                </a:ext>
              </a:extLst>
            </p:cNvPr>
            <p:cNvSpPr/>
            <p:nvPr/>
          </p:nvSpPr>
          <p:spPr>
            <a:xfrm>
              <a:off x="6224857" y="2582762"/>
              <a:ext cx="887881" cy="192956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21F2737-9742-CE46-8182-34EF7F87C7FF}"/>
                </a:ext>
              </a:extLst>
            </p:cNvPr>
            <p:cNvSpPr/>
            <p:nvPr/>
          </p:nvSpPr>
          <p:spPr>
            <a:xfrm>
              <a:off x="6320387" y="2696331"/>
              <a:ext cx="362278" cy="172856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DDE0C305-2079-E842-B10E-69C54DB438B4}"/>
                </a:ext>
              </a:extLst>
            </p:cNvPr>
            <p:cNvSpPr/>
            <p:nvPr/>
          </p:nvSpPr>
          <p:spPr>
            <a:xfrm>
              <a:off x="7448043" y="2582762"/>
              <a:ext cx="887881" cy="192956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A28F034-213C-F849-8C37-86C28730463F}"/>
                </a:ext>
              </a:extLst>
            </p:cNvPr>
            <p:cNvSpPr/>
            <p:nvPr/>
          </p:nvSpPr>
          <p:spPr>
            <a:xfrm>
              <a:off x="7543573" y="2696331"/>
              <a:ext cx="362278" cy="172856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BEFEA97-A235-D148-8158-D2DF097365D1}"/>
                </a:ext>
              </a:extLst>
            </p:cNvPr>
            <p:cNvSpPr txBox="1"/>
            <p:nvPr/>
          </p:nvSpPr>
          <p:spPr>
            <a:xfrm>
              <a:off x="4105186" y="2723867"/>
              <a:ext cx="503792" cy="3231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ALU</a:t>
              </a:r>
            </a:p>
          </p:txBody>
        </p:sp>
        <p:sp>
          <p:nvSpPr>
            <p:cNvPr id="183" name="Right Arrow 182">
              <a:extLst>
                <a:ext uri="{FF2B5EF4-FFF2-40B4-BE49-F238E27FC236}">
                  <a16:creationId xmlns:a16="http://schemas.microsoft.com/office/drawing/2014/main" id="{41164806-9B82-2E41-862C-6BCDB257F19F}"/>
                </a:ext>
              </a:extLst>
            </p:cNvPr>
            <p:cNvSpPr/>
            <p:nvPr/>
          </p:nvSpPr>
          <p:spPr>
            <a:xfrm>
              <a:off x="4583817" y="3200571"/>
              <a:ext cx="381669" cy="3824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4" name="Right Arrow 183">
              <a:extLst>
                <a:ext uri="{FF2B5EF4-FFF2-40B4-BE49-F238E27FC236}">
                  <a16:creationId xmlns:a16="http://schemas.microsoft.com/office/drawing/2014/main" id="{46929A2B-5F50-2A4A-A199-672B443E7EC6}"/>
                </a:ext>
              </a:extLst>
            </p:cNvPr>
            <p:cNvSpPr/>
            <p:nvPr/>
          </p:nvSpPr>
          <p:spPr>
            <a:xfrm>
              <a:off x="5859881" y="3200571"/>
              <a:ext cx="379483" cy="3824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5" name="Right Arrow 184">
              <a:extLst>
                <a:ext uri="{FF2B5EF4-FFF2-40B4-BE49-F238E27FC236}">
                  <a16:creationId xmlns:a16="http://schemas.microsoft.com/office/drawing/2014/main" id="{1C732268-5B15-9D47-B421-637E465E9861}"/>
                </a:ext>
              </a:extLst>
            </p:cNvPr>
            <p:cNvSpPr/>
            <p:nvPr/>
          </p:nvSpPr>
          <p:spPr>
            <a:xfrm>
              <a:off x="7109885" y="3200571"/>
              <a:ext cx="354029" cy="3824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BA82C5C9-FD47-014F-A321-27003BC69AED}"/>
                </a:ext>
              </a:extLst>
            </p:cNvPr>
            <p:cNvSpPr/>
            <p:nvPr/>
          </p:nvSpPr>
          <p:spPr>
            <a:xfrm rot="5400000">
              <a:off x="5457068" y="2753545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C3B27389-1567-E144-8504-9D744CA1C6C8}"/>
                </a:ext>
              </a:extLst>
            </p:cNvPr>
            <p:cNvSpPr/>
            <p:nvPr/>
          </p:nvSpPr>
          <p:spPr>
            <a:xfrm rot="5400000">
              <a:off x="5454111" y="3427488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9" name="Trapezoid 188">
              <a:extLst>
                <a:ext uri="{FF2B5EF4-FFF2-40B4-BE49-F238E27FC236}">
                  <a16:creationId xmlns:a16="http://schemas.microsoft.com/office/drawing/2014/main" id="{F28221BE-467A-FB49-8F23-206CAFBC2AE7}"/>
                </a:ext>
              </a:extLst>
            </p:cNvPr>
            <p:cNvSpPr/>
            <p:nvPr/>
          </p:nvSpPr>
          <p:spPr>
            <a:xfrm rot="5400000">
              <a:off x="5442627" y="4101429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0" name="Trapezoid 189">
              <a:extLst>
                <a:ext uri="{FF2B5EF4-FFF2-40B4-BE49-F238E27FC236}">
                  <a16:creationId xmlns:a16="http://schemas.microsoft.com/office/drawing/2014/main" id="{7EFC5924-B097-B44B-B9B3-CA874EDED47E}"/>
                </a:ext>
              </a:extLst>
            </p:cNvPr>
            <p:cNvSpPr/>
            <p:nvPr/>
          </p:nvSpPr>
          <p:spPr>
            <a:xfrm rot="5400000">
              <a:off x="6734651" y="2753545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1" name="Trapezoid 190">
              <a:extLst>
                <a:ext uri="{FF2B5EF4-FFF2-40B4-BE49-F238E27FC236}">
                  <a16:creationId xmlns:a16="http://schemas.microsoft.com/office/drawing/2014/main" id="{F7FE9A04-026B-5B40-ACFB-264D07A4739D}"/>
                </a:ext>
              </a:extLst>
            </p:cNvPr>
            <p:cNvSpPr/>
            <p:nvPr/>
          </p:nvSpPr>
          <p:spPr>
            <a:xfrm rot="5400000">
              <a:off x="6731694" y="3427488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2" name="Trapezoid 191">
              <a:extLst>
                <a:ext uri="{FF2B5EF4-FFF2-40B4-BE49-F238E27FC236}">
                  <a16:creationId xmlns:a16="http://schemas.microsoft.com/office/drawing/2014/main" id="{32AE867E-CE22-EB4D-8CB0-62CBED537D1F}"/>
                </a:ext>
              </a:extLst>
            </p:cNvPr>
            <p:cNvSpPr/>
            <p:nvPr/>
          </p:nvSpPr>
          <p:spPr>
            <a:xfrm rot="5400000">
              <a:off x="6720210" y="4101429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3" name="Trapezoid 192">
              <a:extLst>
                <a:ext uri="{FF2B5EF4-FFF2-40B4-BE49-F238E27FC236}">
                  <a16:creationId xmlns:a16="http://schemas.microsoft.com/office/drawing/2014/main" id="{2FBF4CD5-1332-084C-BBDA-6A3203FEBE0A}"/>
                </a:ext>
              </a:extLst>
            </p:cNvPr>
            <p:cNvSpPr/>
            <p:nvPr/>
          </p:nvSpPr>
          <p:spPr>
            <a:xfrm rot="5400000">
              <a:off x="7953561" y="2753545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4" name="Trapezoid 193">
              <a:extLst>
                <a:ext uri="{FF2B5EF4-FFF2-40B4-BE49-F238E27FC236}">
                  <a16:creationId xmlns:a16="http://schemas.microsoft.com/office/drawing/2014/main" id="{22976F9B-DDE4-8A4E-9D61-BAA73E65175F}"/>
                </a:ext>
              </a:extLst>
            </p:cNvPr>
            <p:cNvSpPr/>
            <p:nvPr/>
          </p:nvSpPr>
          <p:spPr>
            <a:xfrm rot="5400000">
              <a:off x="7950604" y="3427488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5" name="Trapezoid 194">
              <a:extLst>
                <a:ext uri="{FF2B5EF4-FFF2-40B4-BE49-F238E27FC236}">
                  <a16:creationId xmlns:a16="http://schemas.microsoft.com/office/drawing/2014/main" id="{2D5E5BCC-CCD4-BF4B-8857-FE6F8B679985}"/>
                </a:ext>
              </a:extLst>
            </p:cNvPr>
            <p:cNvSpPr/>
            <p:nvPr/>
          </p:nvSpPr>
          <p:spPr>
            <a:xfrm rot="5400000">
              <a:off x="7939120" y="4101429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68CBD6CE-ED15-4D49-A4D6-577C297C8703}"/>
                </a:ext>
              </a:extLst>
            </p:cNvPr>
            <p:cNvSpPr/>
            <p:nvPr/>
          </p:nvSpPr>
          <p:spPr>
            <a:xfrm>
              <a:off x="4983918" y="2647414"/>
              <a:ext cx="841566" cy="946935"/>
            </a:xfrm>
            <a:prstGeom prst="roundRect">
              <a:avLst>
                <a:gd name="adj" fmla="val 3376"/>
              </a:avLst>
            </a:prstGeom>
            <a:solidFill>
              <a:srgbClr val="C00000">
                <a:alpha val="60000"/>
              </a:srgbClr>
            </a:solidFill>
            <a:ln>
              <a:solidFill>
                <a:srgbClr val="C0000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Match/</a:t>
              </a:r>
            </a:p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Action </a:t>
              </a:r>
            </a:p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Table</a:t>
              </a:r>
            </a:p>
          </p:txBody>
        </p:sp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FF3841CE-E064-B442-97C4-57EDA1685456}"/>
                </a:ext>
              </a:extLst>
            </p:cNvPr>
            <p:cNvSpPr/>
            <p:nvPr/>
          </p:nvSpPr>
          <p:spPr>
            <a:xfrm>
              <a:off x="6268318" y="3787447"/>
              <a:ext cx="841566" cy="684234"/>
            </a:xfrm>
            <a:prstGeom prst="roundRect">
              <a:avLst>
                <a:gd name="adj" fmla="val 3376"/>
              </a:avLst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>
              <a:solidFill>
                <a:schemeClr val="tx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Match/</a:t>
              </a:r>
            </a:p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Action </a:t>
              </a:r>
            </a:p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Table</a:t>
              </a:r>
            </a:p>
          </p:txBody>
        </p:sp>
        <p:sp>
          <p:nvSpPr>
            <p:cNvPr id="198" name="Rounded Rectangle 197">
              <a:extLst>
                <a:ext uri="{FF2B5EF4-FFF2-40B4-BE49-F238E27FC236}">
                  <a16:creationId xmlns:a16="http://schemas.microsoft.com/office/drawing/2014/main" id="{9665FCC9-59FA-1944-BDF2-6E35462DC6B0}"/>
                </a:ext>
              </a:extLst>
            </p:cNvPr>
            <p:cNvSpPr/>
            <p:nvPr/>
          </p:nvSpPr>
          <p:spPr>
            <a:xfrm>
              <a:off x="7463914" y="2684797"/>
              <a:ext cx="841566" cy="1749188"/>
            </a:xfrm>
            <a:prstGeom prst="roundRect">
              <a:avLst>
                <a:gd name="adj" fmla="val 3376"/>
              </a:avLst>
            </a:prstGeom>
            <a:solidFill>
              <a:schemeClr val="accent6">
                <a:alpha val="60000"/>
              </a:schemeClr>
            </a:solidFill>
            <a:ln>
              <a:solidFill>
                <a:schemeClr val="accent6">
                  <a:lumMod val="7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Match/</a:t>
              </a:r>
            </a:p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Action </a:t>
              </a:r>
            </a:p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Table</a:t>
              </a:r>
            </a:p>
          </p:txBody>
        </p:sp>
        <p:sp>
          <p:nvSpPr>
            <p:cNvPr id="201" name="Rounded Rectangle 200">
              <a:extLst>
                <a:ext uri="{FF2B5EF4-FFF2-40B4-BE49-F238E27FC236}">
                  <a16:creationId xmlns:a16="http://schemas.microsoft.com/office/drawing/2014/main" id="{C9479B32-5E8A-1141-9626-F25B058EBFDC}"/>
                </a:ext>
              </a:extLst>
            </p:cNvPr>
            <p:cNvSpPr/>
            <p:nvPr/>
          </p:nvSpPr>
          <p:spPr>
            <a:xfrm rot="5400000">
              <a:off x="5736498" y="-605394"/>
              <a:ext cx="525967" cy="4672884"/>
            </a:xfrm>
            <a:prstGeom prst="roundRect">
              <a:avLst>
                <a:gd name="adj" fmla="val 629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4A0B94DC-5DE4-694A-BE7F-504901B5AE20}"/>
                </a:ext>
              </a:extLst>
            </p:cNvPr>
            <p:cNvSpPr txBox="1"/>
            <p:nvPr/>
          </p:nvSpPr>
          <p:spPr>
            <a:xfrm>
              <a:off x="4801712" y="1515899"/>
              <a:ext cx="2259942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Switch control plane</a:t>
              </a:r>
            </a:p>
          </p:txBody>
        </p:sp>
        <p:sp>
          <p:nvSpPr>
            <p:cNvPr id="203" name="Up-Down Arrow 202">
              <a:extLst>
                <a:ext uri="{FF2B5EF4-FFF2-40B4-BE49-F238E27FC236}">
                  <a16:creationId xmlns:a16="http://schemas.microsoft.com/office/drawing/2014/main" id="{F9805508-B569-354A-AB0A-6A0C325A0FAB}"/>
                </a:ext>
              </a:extLst>
            </p:cNvPr>
            <p:cNvSpPr/>
            <p:nvPr/>
          </p:nvSpPr>
          <p:spPr>
            <a:xfrm>
              <a:off x="3991284" y="2023332"/>
              <a:ext cx="217961" cy="541955"/>
            </a:xfrm>
            <a:prstGeom prst="upDownArrow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Up-Down Arrow 203">
              <a:extLst>
                <a:ext uri="{FF2B5EF4-FFF2-40B4-BE49-F238E27FC236}">
                  <a16:creationId xmlns:a16="http://schemas.microsoft.com/office/drawing/2014/main" id="{739EBF69-15C9-D842-8C93-8916CE5EFC40}"/>
                </a:ext>
              </a:extLst>
            </p:cNvPr>
            <p:cNvSpPr/>
            <p:nvPr/>
          </p:nvSpPr>
          <p:spPr>
            <a:xfrm>
              <a:off x="5348087" y="2017418"/>
              <a:ext cx="217961" cy="541955"/>
            </a:xfrm>
            <a:prstGeom prst="upDownArrow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Up-Down Arrow 204">
              <a:extLst>
                <a:ext uri="{FF2B5EF4-FFF2-40B4-BE49-F238E27FC236}">
                  <a16:creationId xmlns:a16="http://schemas.microsoft.com/office/drawing/2014/main" id="{77F6ED31-3051-2448-B264-3C985FFF122F}"/>
                </a:ext>
              </a:extLst>
            </p:cNvPr>
            <p:cNvSpPr/>
            <p:nvPr/>
          </p:nvSpPr>
          <p:spPr>
            <a:xfrm>
              <a:off x="6572040" y="2017418"/>
              <a:ext cx="217961" cy="541955"/>
            </a:xfrm>
            <a:prstGeom prst="upDownArrow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Up-Down Arrow 205">
              <a:extLst>
                <a:ext uri="{FF2B5EF4-FFF2-40B4-BE49-F238E27FC236}">
                  <a16:creationId xmlns:a16="http://schemas.microsoft.com/office/drawing/2014/main" id="{55D9F984-38A4-9C4D-B920-D6B4E1B68C1E}"/>
                </a:ext>
              </a:extLst>
            </p:cNvPr>
            <p:cNvSpPr/>
            <p:nvPr/>
          </p:nvSpPr>
          <p:spPr>
            <a:xfrm>
              <a:off x="7796870" y="2011384"/>
              <a:ext cx="217961" cy="541955"/>
            </a:xfrm>
            <a:prstGeom prst="upDownArrow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A091AF47-F777-8447-8AD0-ED41618DDE5A}"/>
                </a:ext>
              </a:extLst>
            </p:cNvPr>
            <p:cNvSpPr txBox="1"/>
            <p:nvPr/>
          </p:nvSpPr>
          <p:spPr>
            <a:xfrm>
              <a:off x="4346258" y="2122375"/>
              <a:ext cx="1140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PCIe</a:t>
              </a:r>
              <a:r>
                <a:rPr lang="en-US" b="1" dirty="0"/>
                <a:t> bus</a:t>
              </a:r>
            </a:p>
          </p:txBody>
        </p:sp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B68B53FD-384A-2A4B-8945-9335DA9FB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5518" y="1500461"/>
              <a:ext cx="389682" cy="479031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683D4BA-3E90-334F-8659-754DDD2D94D0}"/>
                </a:ext>
              </a:extLst>
            </p:cNvPr>
            <p:cNvSpPr txBox="1"/>
            <p:nvPr/>
          </p:nvSpPr>
          <p:spPr>
            <a:xfrm>
              <a:off x="4209140" y="3700569"/>
              <a:ext cx="763671" cy="353943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1700" b="1" dirty="0">
                  <a:latin typeface="Calibri" charset="0"/>
                  <a:ea typeface="Calibri" charset="0"/>
                  <a:cs typeface="Calibri" charset="0"/>
                </a:rPr>
                <a:t>Stages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5D0C857-9E76-4045-BEB9-0CF72AB42863}"/>
                </a:ext>
              </a:extLst>
            </p:cNvPr>
            <p:cNvSpPr txBox="1"/>
            <p:nvPr/>
          </p:nvSpPr>
          <p:spPr>
            <a:xfrm>
              <a:off x="5522306" y="3705076"/>
              <a:ext cx="763671" cy="353943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1700" b="1">
                  <a:latin typeface="Calibri" charset="0"/>
                  <a:ea typeface="Calibri" charset="0"/>
                  <a:cs typeface="Calibri" charset="0"/>
                </a:rPr>
                <a:t>Stages</a:t>
              </a:r>
              <a:endParaRPr lang="en-US" sz="1700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EFF91C0-8A12-4D01-9E3A-831B250249EC}"/>
              </a:ext>
            </a:extLst>
          </p:cNvPr>
          <p:cNvSpPr txBox="1">
            <a:spLocks/>
          </p:cNvSpPr>
          <p:nvPr/>
        </p:nvSpPr>
        <p:spPr>
          <a:xfrm>
            <a:off x="1043866" y="4199168"/>
            <a:ext cx="8597562" cy="140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Data plane</a:t>
            </a:r>
            <a:endParaRPr lang="en-US" sz="2200" dirty="0">
              <a:solidFill>
                <a:srgbClr val="FF0000"/>
              </a:solidFill>
              <a:latin typeface="Tahoma"/>
              <a:cs typeface="Tahoma"/>
              <a:sym typeface="Wingdings" panose="05000000000000000000" pitchFamily="2" charset="2"/>
            </a:endParaRPr>
          </a:p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        Header modification, ns timestamp, per-flow state, line speed</a:t>
            </a:r>
          </a:p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        Limited memory, limited arithmetic computation </a:t>
            </a:r>
          </a:p>
          <a:p>
            <a:pPr>
              <a:spcBef>
                <a:spcPct val="20000"/>
              </a:spcBef>
              <a:buSzPct val="130000"/>
              <a:defRPr/>
            </a:pPr>
            <a:endParaRPr lang="en-US" sz="2400" dirty="0">
              <a:latin typeface="Tahoma"/>
              <a:cs typeface="Tahoma"/>
              <a:sym typeface="Wingdings" panose="05000000000000000000" pitchFamily="2" charset="2"/>
            </a:endParaRPr>
          </a:p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Tahoma"/>
              <a:cs typeface="Tahoma"/>
              <a:sym typeface="Wingdings" panose="05000000000000000000" pitchFamily="2" charset="2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7B4B13FD-1C75-44F3-A261-3734DBC56CF2}"/>
              </a:ext>
            </a:extLst>
          </p:cNvPr>
          <p:cNvSpPr txBox="1">
            <a:spLocks/>
          </p:cNvSpPr>
          <p:nvPr/>
        </p:nvSpPr>
        <p:spPr>
          <a:xfrm>
            <a:off x="1043866" y="5432165"/>
            <a:ext cx="8597562" cy="140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Control plane</a:t>
            </a:r>
            <a:endParaRPr lang="en-US" sz="2200" dirty="0">
              <a:solidFill>
                <a:srgbClr val="FF0000"/>
              </a:solidFill>
              <a:latin typeface="Tahoma"/>
              <a:cs typeface="Tahoma"/>
              <a:sym typeface="Wingdings" panose="05000000000000000000" pitchFamily="2" charset="2"/>
            </a:endParaRPr>
          </a:p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        Abundant memory, complex arithmetic computation</a:t>
            </a:r>
          </a:p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        Software speed</a:t>
            </a:r>
          </a:p>
          <a:p>
            <a:pPr>
              <a:spcBef>
                <a:spcPct val="20000"/>
              </a:spcBef>
              <a:buSzPct val="130000"/>
              <a:defRPr/>
            </a:pPr>
            <a:endParaRPr lang="en-US" sz="2400" dirty="0">
              <a:latin typeface="Tahoma"/>
              <a:cs typeface="Tahoma"/>
              <a:sym typeface="Wingdings" panose="05000000000000000000" pitchFamily="2" charset="2"/>
            </a:endParaRPr>
          </a:p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Tahoma"/>
              <a:cs typeface="Tahoma"/>
              <a:sym typeface="Wingdings" panose="05000000000000000000" pitchFamily="2" charset="2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D6D9EC6A-B798-4C53-AC87-2BCE9BA13EC6}"/>
              </a:ext>
            </a:extLst>
          </p:cNvPr>
          <p:cNvSpPr txBox="1">
            <a:spLocks/>
          </p:cNvSpPr>
          <p:nvPr/>
        </p:nvSpPr>
        <p:spPr>
          <a:xfrm>
            <a:off x="8837263" y="5935081"/>
            <a:ext cx="2718516" cy="575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Complementary!</a:t>
            </a:r>
            <a:endParaRPr lang="en-US" sz="2400" dirty="0">
              <a:latin typeface="Tahoma"/>
              <a:cs typeface="Tahoma"/>
              <a:sym typeface="Wingdings" panose="05000000000000000000" pitchFamily="2" charset="2"/>
            </a:endParaRPr>
          </a:p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Tahoma"/>
              <a:cs typeface="Tahoma"/>
              <a:sym typeface="Wingdings" panose="05000000000000000000" pitchFamily="2" charset="2"/>
            </a:endParaRPr>
          </a:p>
        </p:txBody>
      </p:sp>
      <p:pic>
        <p:nvPicPr>
          <p:cNvPr id="5" name="Picture 4" descr="A picture containing circuit&#10;&#10;Description automatically generated">
            <a:extLst>
              <a:ext uri="{FF2B5EF4-FFF2-40B4-BE49-F238E27FC236}">
                <a16:creationId xmlns:a16="http://schemas.microsoft.com/office/drawing/2014/main" id="{BFFB7A11-0F40-416A-89EE-E32E5D4A5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548" y="4574528"/>
            <a:ext cx="1478153" cy="1478153"/>
          </a:xfrm>
          <a:prstGeom prst="rect">
            <a:avLst/>
          </a:prstGeom>
        </p:spPr>
      </p:pic>
      <p:sp>
        <p:nvSpPr>
          <p:cNvPr id="49" name="椭圆 103">
            <a:extLst>
              <a:ext uri="{FF2B5EF4-FFF2-40B4-BE49-F238E27FC236}">
                <a16:creationId xmlns:a16="http://schemas.microsoft.com/office/drawing/2014/main" id="{99C0830E-FEA4-45B8-A096-7524F3A81252}"/>
              </a:ext>
            </a:extLst>
          </p:cNvPr>
          <p:cNvSpPr/>
          <p:nvPr/>
        </p:nvSpPr>
        <p:spPr>
          <a:xfrm>
            <a:off x="2664027" y="2014994"/>
            <a:ext cx="6312033" cy="1973667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椭圆 103">
            <a:extLst>
              <a:ext uri="{FF2B5EF4-FFF2-40B4-BE49-F238E27FC236}">
                <a16:creationId xmlns:a16="http://schemas.microsoft.com/office/drawing/2014/main" id="{B09C6913-C0A5-4DC3-9A37-BB8D5A72444F}"/>
              </a:ext>
            </a:extLst>
          </p:cNvPr>
          <p:cNvSpPr/>
          <p:nvPr/>
        </p:nvSpPr>
        <p:spPr>
          <a:xfrm>
            <a:off x="3272723" y="938747"/>
            <a:ext cx="5542918" cy="80536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8E2C4B68-F23D-4390-9671-F4D96AB56396}"/>
              </a:ext>
            </a:extLst>
          </p:cNvPr>
          <p:cNvSpPr txBox="1">
            <a:spLocks/>
          </p:cNvSpPr>
          <p:nvPr/>
        </p:nvSpPr>
        <p:spPr>
          <a:xfrm>
            <a:off x="1600200" y="28138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Programmable</a:t>
            </a: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 switch anatomy</a:t>
            </a:r>
            <a:endParaRPr lang="en-US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4EBC74-93F2-43DE-A0F9-A36835278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375" y="4967845"/>
            <a:ext cx="419100" cy="419100"/>
          </a:xfrm>
          <a:prstGeom prst="rect">
            <a:avLst/>
          </a:prstGeom>
        </p:spPr>
      </p:pic>
      <p:pic>
        <p:nvPicPr>
          <p:cNvPr id="53" name="Picture 5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9538E63-D6E2-4971-A2D0-91DC4FB1C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984375" y="4540009"/>
            <a:ext cx="419496" cy="419100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358DA0-81EF-44A1-BA7A-777BB39B3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375" y="6214954"/>
            <a:ext cx="419100" cy="419100"/>
          </a:xfrm>
          <a:prstGeom prst="rect">
            <a:avLst/>
          </a:prstGeom>
        </p:spPr>
      </p:pic>
      <p:pic>
        <p:nvPicPr>
          <p:cNvPr id="55" name="Picture 5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A7A258B-48EF-4F3F-BE9C-DE4DBEFD1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984375" y="5787118"/>
            <a:ext cx="419496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0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9" grpId="0" animBg="1"/>
      <p:bldP spid="49" grpId="1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BE1827B-EAC9-4B88-AB5C-09F3AC78D339}"/>
              </a:ext>
            </a:extLst>
          </p:cNvPr>
          <p:cNvSpPr txBox="1">
            <a:spLocks/>
          </p:cNvSpPr>
          <p:nvPr/>
        </p:nvSpPr>
        <p:spPr>
          <a:xfrm>
            <a:off x="1691014" y="76200"/>
            <a:ext cx="95448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pplying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 the hardware/software co-design principle</a:t>
            </a: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endParaRPr lang="en-US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3" name="矩形 57">
            <a:extLst>
              <a:ext uri="{FF2B5EF4-FFF2-40B4-BE49-F238E27FC236}">
                <a16:creationId xmlns:a16="http://schemas.microsoft.com/office/drawing/2014/main" id="{236945C3-8606-42CD-A50C-3A6BFBFDBC88}"/>
              </a:ext>
            </a:extLst>
          </p:cNvPr>
          <p:cNvSpPr/>
          <p:nvPr/>
        </p:nvSpPr>
        <p:spPr>
          <a:xfrm>
            <a:off x="2931320" y="3874294"/>
            <a:ext cx="6367462" cy="15436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矩形 17">
            <a:extLst>
              <a:ext uri="{FF2B5EF4-FFF2-40B4-BE49-F238E27FC236}">
                <a16:creationId xmlns:a16="http://schemas.microsoft.com/office/drawing/2014/main" id="{DFCE4DAF-0B9B-4EEB-BBB2-E2A93DB19B8B}"/>
              </a:ext>
            </a:extLst>
          </p:cNvPr>
          <p:cNvSpPr/>
          <p:nvPr/>
        </p:nvSpPr>
        <p:spPr>
          <a:xfrm>
            <a:off x="2697956" y="1894743"/>
            <a:ext cx="6796087" cy="3633664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948284B1-F00A-4D34-AA2F-0EC4F92B827A}"/>
              </a:ext>
            </a:extLst>
          </p:cNvPr>
          <p:cNvSpPr txBox="1">
            <a:spLocks/>
          </p:cNvSpPr>
          <p:nvPr/>
        </p:nvSpPr>
        <p:spPr>
          <a:xfrm>
            <a:off x="4806913" y="5571437"/>
            <a:ext cx="2616276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200" dirty="0">
                <a:latin typeface="Tahoma"/>
                <a:cs typeface="Tahoma"/>
              </a:rPr>
              <a:t>Switch data plane</a:t>
            </a:r>
          </a:p>
        </p:txBody>
      </p:sp>
      <p:sp>
        <p:nvSpPr>
          <p:cNvPr id="67" name="矩形 57">
            <a:extLst>
              <a:ext uri="{FF2B5EF4-FFF2-40B4-BE49-F238E27FC236}">
                <a16:creationId xmlns:a16="http://schemas.microsoft.com/office/drawing/2014/main" id="{F50A1776-CB87-406C-997C-E32E27929ACB}"/>
              </a:ext>
            </a:extLst>
          </p:cNvPr>
          <p:cNvSpPr/>
          <p:nvPr/>
        </p:nvSpPr>
        <p:spPr>
          <a:xfrm>
            <a:off x="2931320" y="2030443"/>
            <a:ext cx="6367462" cy="1217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A857CFBE-56C0-4A2B-AA86-4379C5599C1A}"/>
              </a:ext>
            </a:extLst>
          </p:cNvPr>
          <p:cNvSpPr txBox="1">
            <a:spLocks/>
          </p:cNvSpPr>
          <p:nvPr/>
        </p:nvSpPr>
        <p:spPr>
          <a:xfrm>
            <a:off x="4718234" y="1403593"/>
            <a:ext cx="2793634" cy="417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200" dirty="0">
                <a:latin typeface="Tahoma"/>
                <a:cs typeface="Tahoma"/>
              </a:rPr>
              <a:t>Switch control plane</a:t>
            </a:r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3A7FCE25-E3D2-46DC-9F33-8AC2431472A8}"/>
              </a:ext>
            </a:extLst>
          </p:cNvPr>
          <p:cNvSpPr txBox="1">
            <a:spLocks/>
          </p:cNvSpPr>
          <p:nvPr/>
        </p:nvSpPr>
        <p:spPr>
          <a:xfrm>
            <a:off x="3306559" y="4188740"/>
            <a:ext cx="5619327" cy="871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Computation: Per-packet operations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Memory: Constant state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92F89412-1EFE-49FA-927E-1C5EA440AEEB}"/>
              </a:ext>
            </a:extLst>
          </p:cNvPr>
          <p:cNvSpPr txBox="1">
            <a:spLocks/>
          </p:cNvSpPr>
          <p:nvPr/>
        </p:nvSpPr>
        <p:spPr>
          <a:xfrm>
            <a:off x="3306559" y="2214981"/>
            <a:ext cx="5619327" cy="871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Computation: Batch operations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Memory: Growing state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EC56FAC6-13E3-41FF-90AA-0D5942393707}"/>
              </a:ext>
            </a:extLst>
          </p:cNvPr>
          <p:cNvSpPr txBox="1">
            <a:spLocks/>
          </p:cNvSpPr>
          <p:nvPr/>
        </p:nvSpPr>
        <p:spPr>
          <a:xfrm>
            <a:off x="4500000" y="3314831"/>
            <a:ext cx="3191998" cy="516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Minimize crosstalk</a:t>
            </a:r>
          </a:p>
        </p:txBody>
      </p:sp>
    </p:spTree>
    <p:extLst>
      <p:ext uri="{BB962C8B-B14F-4D97-AF65-F5344CB8AC3E}">
        <p14:creationId xmlns:p14="http://schemas.microsoft.com/office/powerpoint/2010/main" val="61284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3" grpId="0"/>
      <p:bldP spid="10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BE1827B-EAC9-4B88-AB5C-09F3AC78D339}"/>
              </a:ext>
            </a:extLst>
          </p:cNvPr>
          <p:cNvSpPr txBox="1">
            <a:spLocks/>
          </p:cNvSpPr>
          <p:nvPr/>
        </p:nvSpPr>
        <p:spPr>
          <a:xfrm>
            <a:off x="1691014" y="76200"/>
            <a:ext cx="95448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pplying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 the hardware/software co-design principle</a:t>
            </a: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endParaRPr lang="en-US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3" name="矩形 57">
            <a:extLst>
              <a:ext uri="{FF2B5EF4-FFF2-40B4-BE49-F238E27FC236}">
                <a16:creationId xmlns:a16="http://schemas.microsoft.com/office/drawing/2014/main" id="{566590C9-AB8B-4FF4-92D7-242D08BCAC98}"/>
              </a:ext>
            </a:extLst>
          </p:cNvPr>
          <p:cNvSpPr/>
          <p:nvPr/>
        </p:nvSpPr>
        <p:spPr>
          <a:xfrm>
            <a:off x="2931320" y="3745593"/>
            <a:ext cx="6367462" cy="16723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矩形 17">
            <a:extLst>
              <a:ext uri="{FF2B5EF4-FFF2-40B4-BE49-F238E27FC236}">
                <a16:creationId xmlns:a16="http://schemas.microsoft.com/office/drawing/2014/main" id="{E3267F81-566E-40AD-B429-13E28E349C8D}"/>
              </a:ext>
            </a:extLst>
          </p:cNvPr>
          <p:cNvSpPr/>
          <p:nvPr/>
        </p:nvSpPr>
        <p:spPr>
          <a:xfrm>
            <a:off x="2697956" y="1894743"/>
            <a:ext cx="6796087" cy="3633664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D171F1C-35CA-4EFB-A5ED-2E9C1CB8ACB6}"/>
              </a:ext>
            </a:extLst>
          </p:cNvPr>
          <p:cNvSpPr txBox="1">
            <a:spLocks/>
          </p:cNvSpPr>
          <p:nvPr/>
        </p:nvSpPr>
        <p:spPr>
          <a:xfrm>
            <a:off x="4806913" y="5571437"/>
            <a:ext cx="2616276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200" dirty="0">
                <a:latin typeface="Tahoma"/>
                <a:cs typeface="Tahoma"/>
              </a:rPr>
              <a:t>Switch data plane</a:t>
            </a:r>
          </a:p>
        </p:txBody>
      </p:sp>
      <p:sp>
        <p:nvSpPr>
          <p:cNvPr id="57" name="矩形 57">
            <a:extLst>
              <a:ext uri="{FF2B5EF4-FFF2-40B4-BE49-F238E27FC236}">
                <a16:creationId xmlns:a16="http://schemas.microsoft.com/office/drawing/2014/main" id="{BE766D20-8B9A-49DE-A81A-939DCA1FA0EC}"/>
              </a:ext>
            </a:extLst>
          </p:cNvPr>
          <p:cNvSpPr/>
          <p:nvPr/>
        </p:nvSpPr>
        <p:spPr>
          <a:xfrm>
            <a:off x="2931320" y="2030443"/>
            <a:ext cx="6367462" cy="13985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9AA1FB73-85D1-490B-8D6C-19717D26C1FA}"/>
              </a:ext>
            </a:extLst>
          </p:cNvPr>
          <p:cNvSpPr txBox="1">
            <a:spLocks/>
          </p:cNvSpPr>
          <p:nvPr/>
        </p:nvSpPr>
        <p:spPr>
          <a:xfrm>
            <a:off x="4718234" y="1403593"/>
            <a:ext cx="2793634" cy="417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200" dirty="0">
                <a:latin typeface="Tahoma"/>
                <a:cs typeface="Tahoma"/>
              </a:rPr>
              <a:t>Switch control plane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065E3C4-6DF4-4285-ACA1-FAEE92179872}"/>
              </a:ext>
            </a:extLst>
          </p:cNvPr>
          <p:cNvSpPr/>
          <p:nvPr/>
        </p:nvSpPr>
        <p:spPr>
          <a:xfrm>
            <a:off x="6507593" y="2897770"/>
            <a:ext cx="1828763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Statistical tests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7939177-E99F-4226-A2B9-E1C42B36934C}"/>
              </a:ext>
            </a:extLst>
          </p:cNvPr>
          <p:cNvGrpSpPr/>
          <p:nvPr/>
        </p:nvGrpSpPr>
        <p:grpSpPr>
          <a:xfrm>
            <a:off x="6742585" y="2152699"/>
            <a:ext cx="1361207" cy="907492"/>
            <a:chOff x="10935005" y="3955069"/>
            <a:chExt cx="4449762" cy="1638300"/>
          </a:xfrm>
        </p:grpSpPr>
        <p:sp>
          <p:nvSpPr>
            <p:cNvPr id="64" name="Freeform 2">
              <a:extLst>
                <a:ext uri="{FF2B5EF4-FFF2-40B4-BE49-F238E27FC236}">
                  <a16:creationId xmlns:a16="http://schemas.microsoft.com/office/drawing/2014/main" id="{6229E7AB-2890-4A9C-912F-A5EA79E69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0792" y="4297969"/>
              <a:ext cx="1743075" cy="1095375"/>
            </a:xfrm>
            <a:custGeom>
              <a:avLst/>
              <a:gdLst>
                <a:gd name="T0" fmla="*/ 6 w 1098"/>
                <a:gd name="T1" fmla="*/ 198 h 690"/>
                <a:gd name="T2" fmla="*/ 0 w 1098"/>
                <a:gd name="T3" fmla="*/ 690 h 690"/>
                <a:gd name="T4" fmla="*/ 1098 w 1098"/>
                <a:gd name="T5" fmla="*/ 690 h 690"/>
                <a:gd name="T6" fmla="*/ 972 w 1098"/>
                <a:gd name="T7" fmla="*/ 672 h 690"/>
                <a:gd name="T8" fmla="*/ 876 w 1098"/>
                <a:gd name="T9" fmla="*/ 654 h 690"/>
                <a:gd name="T10" fmla="*/ 786 w 1098"/>
                <a:gd name="T11" fmla="*/ 606 h 690"/>
                <a:gd name="T12" fmla="*/ 690 w 1098"/>
                <a:gd name="T13" fmla="*/ 516 h 690"/>
                <a:gd name="T14" fmla="*/ 624 w 1098"/>
                <a:gd name="T15" fmla="*/ 438 h 690"/>
                <a:gd name="T16" fmla="*/ 564 w 1098"/>
                <a:gd name="T17" fmla="*/ 342 h 690"/>
                <a:gd name="T18" fmla="*/ 498 w 1098"/>
                <a:gd name="T19" fmla="*/ 264 h 690"/>
                <a:gd name="T20" fmla="*/ 444 w 1098"/>
                <a:gd name="T21" fmla="*/ 180 h 690"/>
                <a:gd name="T22" fmla="*/ 414 w 1098"/>
                <a:gd name="T23" fmla="*/ 138 h 690"/>
                <a:gd name="T24" fmla="*/ 378 w 1098"/>
                <a:gd name="T25" fmla="*/ 96 h 690"/>
                <a:gd name="T26" fmla="*/ 354 w 1098"/>
                <a:gd name="T27" fmla="*/ 66 h 690"/>
                <a:gd name="T28" fmla="*/ 318 w 1098"/>
                <a:gd name="T29" fmla="*/ 36 h 690"/>
                <a:gd name="T30" fmla="*/ 276 w 1098"/>
                <a:gd name="T31" fmla="*/ 12 h 690"/>
                <a:gd name="T32" fmla="*/ 240 w 1098"/>
                <a:gd name="T33" fmla="*/ 0 h 690"/>
                <a:gd name="T34" fmla="*/ 180 w 1098"/>
                <a:gd name="T35" fmla="*/ 18 h 690"/>
                <a:gd name="T36" fmla="*/ 150 w 1098"/>
                <a:gd name="T37" fmla="*/ 42 h 690"/>
                <a:gd name="T38" fmla="*/ 120 w 1098"/>
                <a:gd name="T39" fmla="*/ 72 h 690"/>
                <a:gd name="T40" fmla="*/ 84 w 1098"/>
                <a:gd name="T41" fmla="*/ 96 h 690"/>
                <a:gd name="T42" fmla="*/ 48 w 1098"/>
                <a:gd name="T43" fmla="*/ 132 h 690"/>
                <a:gd name="T44" fmla="*/ 6 w 1098"/>
                <a:gd name="T45" fmla="*/ 198 h 69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98"/>
                <a:gd name="T70" fmla="*/ 0 h 690"/>
                <a:gd name="T71" fmla="*/ 1098 w 1098"/>
                <a:gd name="T72" fmla="*/ 690 h 69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98" h="690">
                  <a:moveTo>
                    <a:pt x="6" y="198"/>
                  </a:moveTo>
                  <a:lnTo>
                    <a:pt x="0" y="690"/>
                  </a:lnTo>
                  <a:lnTo>
                    <a:pt x="1098" y="690"/>
                  </a:lnTo>
                  <a:lnTo>
                    <a:pt x="972" y="672"/>
                  </a:lnTo>
                  <a:lnTo>
                    <a:pt x="876" y="654"/>
                  </a:lnTo>
                  <a:lnTo>
                    <a:pt x="786" y="606"/>
                  </a:lnTo>
                  <a:lnTo>
                    <a:pt x="690" y="516"/>
                  </a:lnTo>
                  <a:lnTo>
                    <a:pt x="624" y="438"/>
                  </a:lnTo>
                  <a:lnTo>
                    <a:pt x="564" y="342"/>
                  </a:lnTo>
                  <a:lnTo>
                    <a:pt x="498" y="264"/>
                  </a:lnTo>
                  <a:lnTo>
                    <a:pt x="444" y="180"/>
                  </a:lnTo>
                  <a:lnTo>
                    <a:pt x="414" y="138"/>
                  </a:lnTo>
                  <a:lnTo>
                    <a:pt x="378" y="96"/>
                  </a:lnTo>
                  <a:lnTo>
                    <a:pt x="354" y="66"/>
                  </a:lnTo>
                  <a:lnTo>
                    <a:pt x="318" y="36"/>
                  </a:lnTo>
                  <a:lnTo>
                    <a:pt x="276" y="12"/>
                  </a:lnTo>
                  <a:lnTo>
                    <a:pt x="240" y="0"/>
                  </a:lnTo>
                  <a:lnTo>
                    <a:pt x="180" y="18"/>
                  </a:lnTo>
                  <a:lnTo>
                    <a:pt x="150" y="42"/>
                  </a:lnTo>
                  <a:lnTo>
                    <a:pt x="120" y="72"/>
                  </a:lnTo>
                  <a:lnTo>
                    <a:pt x="84" y="96"/>
                  </a:lnTo>
                  <a:lnTo>
                    <a:pt x="48" y="132"/>
                  </a:lnTo>
                  <a:lnTo>
                    <a:pt x="6" y="198"/>
                  </a:lnTo>
                  <a:close/>
                </a:path>
              </a:pathLst>
            </a:custGeom>
            <a:solidFill>
              <a:srgbClr val="FF0000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ED88B934-8019-48D3-BE74-D9B6A8EA8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5005" y="4305907"/>
              <a:ext cx="4449762" cy="1100137"/>
            </a:xfrm>
            <a:custGeom>
              <a:avLst/>
              <a:gdLst>
                <a:gd name="T0" fmla="*/ 44 w 4431"/>
                <a:gd name="T1" fmla="*/ 2788 h 2788"/>
                <a:gd name="T2" fmla="*/ 134 w 4431"/>
                <a:gd name="T3" fmla="*/ 2788 h 2788"/>
                <a:gd name="T4" fmla="*/ 222 w 4431"/>
                <a:gd name="T5" fmla="*/ 2788 h 2788"/>
                <a:gd name="T6" fmla="*/ 310 w 4431"/>
                <a:gd name="T7" fmla="*/ 2788 h 2788"/>
                <a:gd name="T8" fmla="*/ 398 w 4431"/>
                <a:gd name="T9" fmla="*/ 2788 h 2788"/>
                <a:gd name="T10" fmla="*/ 488 w 4431"/>
                <a:gd name="T11" fmla="*/ 2786 h 2788"/>
                <a:gd name="T12" fmla="*/ 576 w 4431"/>
                <a:gd name="T13" fmla="*/ 2784 h 2788"/>
                <a:gd name="T14" fmla="*/ 664 w 4431"/>
                <a:gd name="T15" fmla="*/ 2781 h 2788"/>
                <a:gd name="T16" fmla="*/ 754 w 4431"/>
                <a:gd name="T17" fmla="*/ 2776 h 2788"/>
                <a:gd name="T18" fmla="*/ 842 w 4431"/>
                <a:gd name="T19" fmla="*/ 2765 h 2788"/>
                <a:gd name="T20" fmla="*/ 930 w 4431"/>
                <a:gd name="T21" fmla="*/ 2747 h 2788"/>
                <a:gd name="T22" fmla="*/ 1020 w 4431"/>
                <a:gd name="T23" fmla="*/ 2715 h 2788"/>
                <a:gd name="T24" fmla="*/ 1108 w 4431"/>
                <a:gd name="T25" fmla="*/ 2666 h 2788"/>
                <a:gd name="T26" fmla="*/ 1196 w 4431"/>
                <a:gd name="T27" fmla="*/ 2590 h 2788"/>
                <a:gd name="T28" fmla="*/ 1285 w 4431"/>
                <a:gd name="T29" fmla="*/ 2481 h 2788"/>
                <a:gd name="T30" fmla="*/ 1374 w 4431"/>
                <a:gd name="T31" fmla="*/ 2330 h 2788"/>
                <a:gd name="T32" fmla="*/ 1462 w 4431"/>
                <a:gd name="T33" fmla="*/ 2131 h 2788"/>
                <a:gd name="T34" fmla="*/ 1550 w 4431"/>
                <a:gd name="T35" fmla="*/ 1883 h 2788"/>
                <a:gd name="T36" fmla="*/ 1640 w 4431"/>
                <a:gd name="T37" fmla="*/ 1591 h 2788"/>
                <a:gd name="T38" fmla="*/ 1728 w 4431"/>
                <a:gd name="T39" fmla="*/ 1266 h 2788"/>
                <a:gd name="T40" fmla="*/ 1816 w 4431"/>
                <a:gd name="T41" fmla="*/ 929 h 2788"/>
                <a:gd name="T42" fmla="*/ 1906 w 4431"/>
                <a:gd name="T43" fmla="*/ 606 h 2788"/>
                <a:gd name="T44" fmla="*/ 1994 w 4431"/>
                <a:gd name="T45" fmla="*/ 329 h 2788"/>
                <a:gd name="T46" fmla="*/ 2082 w 4431"/>
                <a:gd name="T47" fmla="*/ 123 h 2788"/>
                <a:gd name="T48" fmla="*/ 2171 w 4431"/>
                <a:gd name="T49" fmla="*/ 14 h 2788"/>
                <a:gd name="T50" fmla="*/ 2260 w 4431"/>
                <a:gd name="T51" fmla="*/ 14 h 2788"/>
                <a:gd name="T52" fmla="*/ 2348 w 4431"/>
                <a:gd name="T53" fmla="*/ 123 h 2788"/>
                <a:gd name="T54" fmla="*/ 2437 w 4431"/>
                <a:gd name="T55" fmla="*/ 329 h 2788"/>
                <a:gd name="T56" fmla="*/ 2526 w 4431"/>
                <a:gd name="T57" fmla="*/ 606 h 2788"/>
                <a:gd name="T58" fmla="*/ 2614 w 4431"/>
                <a:gd name="T59" fmla="*/ 929 h 2788"/>
                <a:gd name="T60" fmla="*/ 2702 w 4431"/>
                <a:gd name="T61" fmla="*/ 1266 h 2788"/>
                <a:gd name="T62" fmla="*/ 2792 w 4431"/>
                <a:gd name="T63" fmla="*/ 1591 h 2788"/>
                <a:gd name="T64" fmla="*/ 2880 w 4431"/>
                <a:gd name="T65" fmla="*/ 1883 h 2788"/>
                <a:gd name="T66" fmla="*/ 2968 w 4431"/>
                <a:gd name="T67" fmla="*/ 2131 h 2788"/>
                <a:gd name="T68" fmla="*/ 3057 w 4431"/>
                <a:gd name="T69" fmla="*/ 2330 h 2788"/>
                <a:gd name="T70" fmla="*/ 3146 w 4431"/>
                <a:gd name="T71" fmla="*/ 2481 h 2788"/>
                <a:gd name="T72" fmla="*/ 3234 w 4431"/>
                <a:gd name="T73" fmla="*/ 2590 h 2788"/>
                <a:gd name="T74" fmla="*/ 3323 w 4431"/>
                <a:gd name="T75" fmla="*/ 2666 h 2788"/>
                <a:gd name="T76" fmla="*/ 3412 w 4431"/>
                <a:gd name="T77" fmla="*/ 2715 h 2788"/>
                <a:gd name="T78" fmla="*/ 3500 w 4431"/>
                <a:gd name="T79" fmla="*/ 2747 h 2788"/>
                <a:gd name="T80" fmla="*/ 3589 w 4431"/>
                <a:gd name="T81" fmla="*/ 2765 h 2788"/>
                <a:gd name="T82" fmla="*/ 3678 w 4431"/>
                <a:gd name="T83" fmla="*/ 2776 h 2788"/>
                <a:gd name="T84" fmla="*/ 3766 w 4431"/>
                <a:gd name="T85" fmla="*/ 2781 h 2788"/>
                <a:gd name="T86" fmla="*/ 3855 w 4431"/>
                <a:gd name="T87" fmla="*/ 2784 h 2788"/>
                <a:gd name="T88" fmla="*/ 3943 w 4431"/>
                <a:gd name="T89" fmla="*/ 2786 h 2788"/>
                <a:gd name="T90" fmla="*/ 4032 w 4431"/>
                <a:gd name="T91" fmla="*/ 2788 h 2788"/>
                <a:gd name="T92" fmla="*/ 4120 w 4431"/>
                <a:gd name="T93" fmla="*/ 2788 h 2788"/>
                <a:gd name="T94" fmla="*/ 4209 w 4431"/>
                <a:gd name="T95" fmla="*/ 2788 h 2788"/>
                <a:gd name="T96" fmla="*/ 4298 w 4431"/>
                <a:gd name="T97" fmla="*/ 2788 h 2788"/>
                <a:gd name="T98" fmla="*/ 4386 w 4431"/>
                <a:gd name="T99" fmla="*/ 2788 h 278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431"/>
                <a:gd name="T151" fmla="*/ 0 h 2788"/>
                <a:gd name="T152" fmla="*/ 4431 w 4431"/>
                <a:gd name="T153" fmla="*/ 2788 h 278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431" h="2788">
                  <a:moveTo>
                    <a:pt x="0" y="2788"/>
                  </a:moveTo>
                  <a:lnTo>
                    <a:pt x="44" y="2788"/>
                  </a:lnTo>
                  <a:lnTo>
                    <a:pt x="88" y="2788"/>
                  </a:lnTo>
                  <a:lnTo>
                    <a:pt x="134" y="2788"/>
                  </a:lnTo>
                  <a:lnTo>
                    <a:pt x="178" y="2788"/>
                  </a:lnTo>
                  <a:lnTo>
                    <a:pt x="222" y="2788"/>
                  </a:lnTo>
                  <a:lnTo>
                    <a:pt x="266" y="2788"/>
                  </a:lnTo>
                  <a:lnTo>
                    <a:pt x="310" y="2788"/>
                  </a:lnTo>
                  <a:lnTo>
                    <a:pt x="354" y="2788"/>
                  </a:lnTo>
                  <a:lnTo>
                    <a:pt x="398" y="2788"/>
                  </a:lnTo>
                  <a:lnTo>
                    <a:pt x="444" y="2786"/>
                  </a:lnTo>
                  <a:lnTo>
                    <a:pt x="488" y="2786"/>
                  </a:lnTo>
                  <a:lnTo>
                    <a:pt x="532" y="2785"/>
                  </a:lnTo>
                  <a:lnTo>
                    <a:pt x="576" y="2784"/>
                  </a:lnTo>
                  <a:lnTo>
                    <a:pt x="620" y="2783"/>
                  </a:lnTo>
                  <a:lnTo>
                    <a:pt x="664" y="2781"/>
                  </a:lnTo>
                  <a:lnTo>
                    <a:pt x="710" y="2779"/>
                  </a:lnTo>
                  <a:lnTo>
                    <a:pt x="754" y="2776"/>
                  </a:lnTo>
                  <a:lnTo>
                    <a:pt x="798" y="2771"/>
                  </a:lnTo>
                  <a:lnTo>
                    <a:pt x="842" y="2765"/>
                  </a:lnTo>
                  <a:lnTo>
                    <a:pt x="886" y="2756"/>
                  </a:lnTo>
                  <a:lnTo>
                    <a:pt x="930" y="2747"/>
                  </a:lnTo>
                  <a:lnTo>
                    <a:pt x="974" y="2732"/>
                  </a:lnTo>
                  <a:lnTo>
                    <a:pt x="1020" y="2715"/>
                  </a:lnTo>
                  <a:lnTo>
                    <a:pt x="1064" y="2693"/>
                  </a:lnTo>
                  <a:lnTo>
                    <a:pt x="1108" y="2666"/>
                  </a:lnTo>
                  <a:lnTo>
                    <a:pt x="1152" y="2631"/>
                  </a:lnTo>
                  <a:lnTo>
                    <a:pt x="1196" y="2590"/>
                  </a:lnTo>
                  <a:lnTo>
                    <a:pt x="1240" y="2540"/>
                  </a:lnTo>
                  <a:lnTo>
                    <a:pt x="1285" y="2481"/>
                  </a:lnTo>
                  <a:lnTo>
                    <a:pt x="1330" y="2411"/>
                  </a:lnTo>
                  <a:lnTo>
                    <a:pt x="1374" y="2330"/>
                  </a:lnTo>
                  <a:lnTo>
                    <a:pt x="1418" y="2236"/>
                  </a:lnTo>
                  <a:lnTo>
                    <a:pt x="1462" y="2131"/>
                  </a:lnTo>
                  <a:lnTo>
                    <a:pt x="1506" y="2013"/>
                  </a:lnTo>
                  <a:lnTo>
                    <a:pt x="1550" y="1883"/>
                  </a:lnTo>
                  <a:lnTo>
                    <a:pt x="1596" y="1742"/>
                  </a:lnTo>
                  <a:lnTo>
                    <a:pt x="1640" y="1591"/>
                  </a:lnTo>
                  <a:lnTo>
                    <a:pt x="1684" y="1431"/>
                  </a:lnTo>
                  <a:lnTo>
                    <a:pt x="1728" y="1266"/>
                  </a:lnTo>
                  <a:lnTo>
                    <a:pt x="1772" y="1097"/>
                  </a:lnTo>
                  <a:lnTo>
                    <a:pt x="1816" y="929"/>
                  </a:lnTo>
                  <a:lnTo>
                    <a:pt x="1861" y="764"/>
                  </a:lnTo>
                  <a:lnTo>
                    <a:pt x="1906" y="606"/>
                  </a:lnTo>
                  <a:lnTo>
                    <a:pt x="1950" y="459"/>
                  </a:lnTo>
                  <a:lnTo>
                    <a:pt x="1994" y="329"/>
                  </a:lnTo>
                  <a:lnTo>
                    <a:pt x="2038" y="215"/>
                  </a:lnTo>
                  <a:lnTo>
                    <a:pt x="2082" y="123"/>
                  </a:lnTo>
                  <a:lnTo>
                    <a:pt x="2126" y="55"/>
                  </a:lnTo>
                  <a:lnTo>
                    <a:pt x="2171" y="14"/>
                  </a:lnTo>
                  <a:lnTo>
                    <a:pt x="2216" y="0"/>
                  </a:lnTo>
                  <a:lnTo>
                    <a:pt x="2260" y="14"/>
                  </a:lnTo>
                  <a:lnTo>
                    <a:pt x="2304" y="55"/>
                  </a:lnTo>
                  <a:lnTo>
                    <a:pt x="2348" y="123"/>
                  </a:lnTo>
                  <a:lnTo>
                    <a:pt x="2392" y="215"/>
                  </a:lnTo>
                  <a:lnTo>
                    <a:pt x="2437" y="329"/>
                  </a:lnTo>
                  <a:lnTo>
                    <a:pt x="2482" y="459"/>
                  </a:lnTo>
                  <a:lnTo>
                    <a:pt x="2526" y="606"/>
                  </a:lnTo>
                  <a:lnTo>
                    <a:pt x="2570" y="764"/>
                  </a:lnTo>
                  <a:lnTo>
                    <a:pt x="2614" y="929"/>
                  </a:lnTo>
                  <a:lnTo>
                    <a:pt x="2658" y="1097"/>
                  </a:lnTo>
                  <a:lnTo>
                    <a:pt x="2702" y="1266"/>
                  </a:lnTo>
                  <a:lnTo>
                    <a:pt x="2747" y="1431"/>
                  </a:lnTo>
                  <a:lnTo>
                    <a:pt x="2792" y="1591"/>
                  </a:lnTo>
                  <a:lnTo>
                    <a:pt x="2836" y="1742"/>
                  </a:lnTo>
                  <a:lnTo>
                    <a:pt x="2880" y="1883"/>
                  </a:lnTo>
                  <a:lnTo>
                    <a:pt x="2924" y="2013"/>
                  </a:lnTo>
                  <a:lnTo>
                    <a:pt x="2968" y="2131"/>
                  </a:lnTo>
                  <a:lnTo>
                    <a:pt x="3013" y="2236"/>
                  </a:lnTo>
                  <a:lnTo>
                    <a:pt x="3057" y="2330"/>
                  </a:lnTo>
                  <a:lnTo>
                    <a:pt x="3102" y="2411"/>
                  </a:lnTo>
                  <a:lnTo>
                    <a:pt x="3146" y="2481"/>
                  </a:lnTo>
                  <a:lnTo>
                    <a:pt x="3190" y="2540"/>
                  </a:lnTo>
                  <a:lnTo>
                    <a:pt x="3234" y="2590"/>
                  </a:lnTo>
                  <a:lnTo>
                    <a:pt x="3279" y="2631"/>
                  </a:lnTo>
                  <a:lnTo>
                    <a:pt x="3323" y="2666"/>
                  </a:lnTo>
                  <a:lnTo>
                    <a:pt x="3367" y="2693"/>
                  </a:lnTo>
                  <a:lnTo>
                    <a:pt x="3412" y="2715"/>
                  </a:lnTo>
                  <a:lnTo>
                    <a:pt x="3456" y="2732"/>
                  </a:lnTo>
                  <a:lnTo>
                    <a:pt x="3500" y="2747"/>
                  </a:lnTo>
                  <a:lnTo>
                    <a:pt x="3544" y="2756"/>
                  </a:lnTo>
                  <a:lnTo>
                    <a:pt x="3589" y="2765"/>
                  </a:lnTo>
                  <a:lnTo>
                    <a:pt x="3633" y="2771"/>
                  </a:lnTo>
                  <a:lnTo>
                    <a:pt x="3678" y="2776"/>
                  </a:lnTo>
                  <a:lnTo>
                    <a:pt x="3722" y="2779"/>
                  </a:lnTo>
                  <a:lnTo>
                    <a:pt x="3766" y="2781"/>
                  </a:lnTo>
                  <a:lnTo>
                    <a:pt x="3810" y="2783"/>
                  </a:lnTo>
                  <a:lnTo>
                    <a:pt x="3855" y="2784"/>
                  </a:lnTo>
                  <a:lnTo>
                    <a:pt x="3899" y="2785"/>
                  </a:lnTo>
                  <a:lnTo>
                    <a:pt x="3943" y="2786"/>
                  </a:lnTo>
                  <a:lnTo>
                    <a:pt x="3988" y="2786"/>
                  </a:lnTo>
                  <a:lnTo>
                    <a:pt x="4032" y="2788"/>
                  </a:lnTo>
                  <a:lnTo>
                    <a:pt x="4076" y="2788"/>
                  </a:lnTo>
                  <a:lnTo>
                    <a:pt x="4120" y="2788"/>
                  </a:lnTo>
                  <a:lnTo>
                    <a:pt x="4165" y="2788"/>
                  </a:lnTo>
                  <a:lnTo>
                    <a:pt x="4209" y="2788"/>
                  </a:lnTo>
                  <a:lnTo>
                    <a:pt x="4253" y="2788"/>
                  </a:lnTo>
                  <a:lnTo>
                    <a:pt x="4298" y="2788"/>
                  </a:lnTo>
                  <a:lnTo>
                    <a:pt x="4342" y="2788"/>
                  </a:lnTo>
                  <a:lnTo>
                    <a:pt x="4386" y="2788"/>
                  </a:lnTo>
                  <a:lnTo>
                    <a:pt x="4431" y="2788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8">
              <a:extLst>
                <a:ext uri="{FF2B5EF4-FFF2-40B4-BE49-F238E27FC236}">
                  <a16:creationId xmlns:a16="http://schemas.microsoft.com/office/drawing/2014/main" id="{7F404E62-E433-4642-9BE9-4F52207657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6755" y="5420332"/>
              <a:ext cx="43783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10">
              <a:extLst>
                <a:ext uri="{FF2B5EF4-FFF2-40B4-BE49-F238E27FC236}">
                  <a16:creationId xmlns:a16="http://schemas.microsoft.com/office/drawing/2014/main" id="{A6C2C679-792D-44BD-B494-ED1A693BCC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24167" y="4126519"/>
              <a:ext cx="0" cy="13906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Line 11">
              <a:extLst>
                <a:ext uri="{FF2B5EF4-FFF2-40B4-BE49-F238E27FC236}">
                  <a16:creationId xmlns:a16="http://schemas.microsoft.com/office/drawing/2014/main" id="{C274FD74-1C07-4179-9EAF-2994A9194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781267" y="3974119"/>
              <a:ext cx="0" cy="16192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13">
              <a:extLst>
                <a:ext uri="{FF2B5EF4-FFF2-40B4-BE49-F238E27FC236}">
                  <a16:creationId xmlns:a16="http://schemas.microsoft.com/office/drawing/2014/main" id="{18D065C9-DC58-487A-806B-B4A66150B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217" y="3974119"/>
              <a:ext cx="22860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Line 15">
              <a:extLst>
                <a:ext uri="{FF2B5EF4-FFF2-40B4-BE49-F238E27FC236}">
                  <a16:creationId xmlns:a16="http://schemas.microsoft.com/office/drawing/2014/main" id="{B023B505-E719-4A84-93F7-0E95CD7098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543267" y="3955069"/>
              <a:ext cx="0" cy="16192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513BBADE-D842-4EC1-A5EB-296359160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2317" y="4088419"/>
              <a:ext cx="142875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88FC60E1-DA93-4B03-B57E-F5E5A680D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2792" y="4707544"/>
              <a:ext cx="962025" cy="695325"/>
            </a:xfrm>
            <a:custGeom>
              <a:avLst/>
              <a:gdLst>
                <a:gd name="T0" fmla="*/ 6 w 606"/>
                <a:gd name="T1" fmla="*/ 0 h 438"/>
                <a:gd name="T2" fmla="*/ 0 w 606"/>
                <a:gd name="T3" fmla="*/ 438 h 438"/>
                <a:gd name="T4" fmla="*/ 606 w 606"/>
                <a:gd name="T5" fmla="*/ 420 h 438"/>
                <a:gd name="T6" fmla="*/ 510 w 606"/>
                <a:gd name="T7" fmla="*/ 420 h 438"/>
                <a:gd name="T8" fmla="*/ 426 w 606"/>
                <a:gd name="T9" fmla="*/ 396 h 438"/>
                <a:gd name="T10" fmla="*/ 348 w 606"/>
                <a:gd name="T11" fmla="*/ 366 h 438"/>
                <a:gd name="T12" fmla="*/ 282 w 606"/>
                <a:gd name="T13" fmla="*/ 324 h 438"/>
                <a:gd name="T14" fmla="*/ 204 w 606"/>
                <a:gd name="T15" fmla="*/ 258 h 438"/>
                <a:gd name="T16" fmla="*/ 138 w 606"/>
                <a:gd name="T17" fmla="*/ 174 h 438"/>
                <a:gd name="T18" fmla="*/ 102 w 606"/>
                <a:gd name="T19" fmla="*/ 126 h 438"/>
                <a:gd name="T20" fmla="*/ 66 w 606"/>
                <a:gd name="T21" fmla="*/ 72 h 438"/>
                <a:gd name="T22" fmla="*/ 42 w 606"/>
                <a:gd name="T23" fmla="*/ 30 h 438"/>
                <a:gd name="T24" fmla="*/ 6 w 606"/>
                <a:gd name="T25" fmla="*/ 0 h 43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06"/>
                <a:gd name="T40" fmla="*/ 0 h 438"/>
                <a:gd name="T41" fmla="*/ 606 w 606"/>
                <a:gd name="T42" fmla="*/ 438 h 43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06" h="438">
                  <a:moveTo>
                    <a:pt x="6" y="0"/>
                  </a:moveTo>
                  <a:lnTo>
                    <a:pt x="0" y="438"/>
                  </a:lnTo>
                  <a:lnTo>
                    <a:pt x="606" y="420"/>
                  </a:lnTo>
                  <a:lnTo>
                    <a:pt x="510" y="420"/>
                  </a:lnTo>
                  <a:lnTo>
                    <a:pt x="426" y="396"/>
                  </a:lnTo>
                  <a:lnTo>
                    <a:pt x="348" y="366"/>
                  </a:lnTo>
                  <a:lnTo>
                    <a:pt x="282" y="324"/>
                  </a:lnTo>
                  <a:lnTo>
                    <a:pt x="204" y="258"/>
                  </a:lnTo>
                  <a:lnTo>
                    <a:pt x="138" y="174"/>
                  </a:lnTo>
                  <a:lnTo>
                    <a:pt x="102" y="126"/>
                  </a:lnTo>
                  <a:lnTo>
                    <a:pt x="66" y="72"/>
                  </a:lnTo>
                  <a:lnTo>
                    <a:pt x="42" y="3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3" name="Picture 72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54E33673-A3CD-49F4-AA4B-78EA9B68F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64" y="2173105"/>
            <a:ext cx="912135" cy="769615"/>
          </a:xfrm>
          <a:prstGeom prst="rect">
            <a:avLst/>
          </a:prstGeom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0B9DCAE-2CCF-4476-928B-93B57A763004}"/>
              </a:ext>
            </a:extLst>
          </p:cNvPr>
          <p:cNvSpPr/>
          <p:nvPr/>
        </p:nvSpPr>
        <p:spPr>
          <a:xfrm>
            <a:off x="3847744" y="2874390"/>
            <a:ext cx="1828763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acket caching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44F47761-4C3C-44EE-98C7-16ABC711C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338" y="3977101"/>
            <a:ext cx="809717" cy="809717"/>
          </a:xfrm>
          <a:prstGeom prst="rect">
            <a:avLst/>
          </a:prstGeom>
        </p:spPr>
      </p:pic>
      <p:pic>
        <p:nvPicPr>
          <p:cNvPr id="77" name="Picture 2" descr="Security monitoring of information technologies | IXPERTA s.r.o.">
            <a:extLst>
              <a:ext uri="{FF2B5EF4-FFF2-40B4-BE49-F238E27FC236}">
                <a16:creationId xmlns:a16="http://schemas.microsoft.com/office/drawing/2014/main" id="{DDE03295-80B0-4B61-BB42-5227F3DAD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045" y="4081690"/>
            <a:ext cx="1007326" cy="70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FDFB6150-CBF9-4560-AA4F-E60824AAB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138" y="3970813"/>
            <a:ext cx="716736" cy="716736"/>
          </a:xfrm>
          <a:prstGeom prst="rect">
            <a:avLst/>
          </a:prstGeom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D970B96-E591-46E5-885A-722771B04CCB}"/>
              </a:ext>
            </a:extLst>
          </p:cNvPr>
          <p:cNvSpPr/>
          <p:nvPr/>
        </p:nvSpPr>
        <p:spPr>
          <a:xfrm>
            <a:off x="2790292" y="4708166"/>
            <a:ext cx="2263061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RTT 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measurement</a:t>
            </a: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48545E-BBBE-4C3E-82A0-D4E412061708}"/>
              </a:ext>
            </a:extLst>
          </p:cNvPr>
          <p:cNvSpPr/>
          <p:nvPr/>
        </p:nvSpPr>
        <p:spPr>
          <a:xfrm>
            <a:off x="5912024" y="4730065"/>
            <a:ext cx="2263061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IPD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maintenance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3A327A5C-686E-4E42-A65E-A889253E8EDF}"/>
              </a:ext>
            </a:extLst>
          </p:cNvPr>
          <p:cNvSpPr/>
          <p:nvPr/>
        </p:nvSpPr>
        <p:spPr>
          <a:xfrm>
            <a:off x="7532452" y="4739773"/>
            <a:ext cx="2263061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modification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8C46FA8-7AEC-40C6-AF9C-7CA0F16B6255}"/>
              </a:ext>
            </a:extLst>
          </p:cNvPr>
          <p:cNvSpPr/>
          <p:nvPr/>
        </p:nvSpPr>
        <p:spPr>
          <a:xfrm>
            <a:off x="4343499" y="4703806"/>
            <a:ext cx="2263061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Per-flow state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maintenance</a:t>
            </a:r>
          </a:p>
        </p:txBody>
      </p:sp>
      <p:pic>
        <p:nvPicPr>
          <p:cNvPr id="7170" name="Picture 2" descr="Services icon for Retrofit Security Screens Cairns">
            <a:extLst>
              <a:ext uri="{FF2B5EF4-FFF2-40B4-BE49-F238E27FC236}">
                <a16:creationId xmlns:a16="http://schemas.microsoft.com/office/drawing/2014/main" id="{8CC43E79-0F04-41C7-9181-1EAAF84E8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3" y="4081690"/>
            <a:ext cx="705128" cy="70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74" grpId="0"/>
      <p:bldP spid="79" grpId="0"/>
      <p:bldP spid="80" grpId="0"/>
      <p:bldP spid="81" grpId="0"/>
      <p:bldP spid="8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1483123" y="76200"/>
            <a:ext cx="9225755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Challenge #2: Performance preservation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00154" y="5741045"/>
            <a:ext cx="9306664" cy="851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Problem: Existing mitigations </a:t>
            </a: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incur</a:t>
            </a: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 performance loss.</a:t>
            </a:r>
          </a:p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  <a:sym typeface="Wingdings" panose="05000000000000000000" pitchFamily="2" charset="2"/>
              </a:rPr>
              <a:t>Takeaway</a:t>
            </a:r>
            <a:r>
              <a:rPr lang="en-US" altLang="zh-CN" sz="2400" dirty="0">
                <a:solidFill>
                  <a:srgbClr val="FF0000"/>
                </a:solidFill>
                <a:latin typeface="Tahoma"/>
                <a:cs typeface="Tahoma"/>
                <a:sym typeface="Wingdings" panose="05000000000000000000" pitchFamily="2" charset="2"/>
              </a:rPr>
              <a:t>: Create the illusion of the same RTT for the sender. </a:t>
            </a:r>
            <a:endParaRPr lang="en-US" sz="2400" dirty="0">
              <a:solidFill>
                <a:srgbClr val="FF0000"/>
              </a:solidFill>
              <a:latin typeface="Tahoma"/>
              <a:cs typeface="Tahoma"/>
              <a:sym typeface="Wingdings" panose="05000000000000000000" pitchFamily="2" charset="2"/>
            </a:endParaRPr>
          </a:p>
        </p:txBody>
      </p:sp>
      <p:pic>
        <p:nvPicPr>
          <p:cNvPr id="22" name="Picture 7" descr="C:\Users\Andreas Haeberlen\AppData\Local\Microsoft\Windows\Temporary Internet Files\Content.IE5\EUZBJCBX\MC900431564[1].png">
            <a:extLst>
              <a:ext uri="{FF2B5EF4-FFF2-40B4-BE49-F238E27FC236}">
                <a16:creationId xmlns:a16="http://schemas.microsoft.com/office/drawing/2014/main" id="{3BDF9C8C-3CCB-47BD-A825-C99E5581B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430626" y="1272508"/>
            <a:ext cx="660722" cy="665127"/>
          </a:xfrm>
          <a:prstGeom prst="rect">
            <a:avLst/>
          </a:prstGeom>
          <a:noFill/>
        </p:spPr>
      </p:pic>
      <p:cxnSp>
        <p:nvCxnSpPr>
          <p:cNvPr id="23" name="Straight Connector 2">
            <a:extLst>
              <a:ext uri="{FF2B5EF4-FFF2-40B4-BE49-F238E27FC236}">
                <a16:creationId xmlns:a16="http://schemas.microsoft.com/office/drawing/2014/main" id="{226557C3-21A5-4649-971C-1E8A464BD295}"/>
              </a:ext>
            </a:extLst>
          </p:cNvPr>
          <p:cNvCxnSpPr>
            <a:cxnSpLocks/>
          </p:cNvCxnSpPr>
          <p:nvPr/>
        </p:nvCxnSpPr>
        <p:spPr>
          <a:xfrm>
            <a:off x="2783033" y="2010357"/>
            <a:ext cx="0" cy="309992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4">
            <a:extLst>
              <a:ext uri="{FF2B5EF4-FFF2-40B4-BE49-F238E27FC236}">
                <a16:creationId xmlns:a16="http://schemas.microsoft.com/office/drawing/2014/main" id="{B31AA715-0432-48B0-9303-781F0B655D6D}"/>
              </a:ext>
            </a:extLst>
          </p:cNvPr>
          <p:cNvCxnSpPr>
            <a:cxnSpLocks/>
          </p:cNvCxnSpPr>
          <p:nvPr/>
        </p:nvCxnSpPr>
        <p:spPr>
          <a:xfrm>
            <a:off x="4795128" y="2010357"/>
            <a:ext cx="0" cy="309992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MCj04326240000[1]">
            <a:extLst>
              <a:ext uri="{FF2B5EF4-FFF2-40B4-BE49-F238E27FC236}">
                <a16:creationId xmlns:a16="http://schemas.microsoft.com/office/drawing/2014/main" id="{850E8E12-B1A3-4F02-8D7C-2F1A4555D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23304" y="1309248"/>
            <a:ext cx="543647" cy="543647"/>
          </a:xfrm>
          <a:prstGeom prst="rect">
            <a:avLst/>
          </a:prstGeom>
          <a:noFill/>
        </p:spPr>
      </p:pic>
      <p:cxnSp>
        <p:nvCxnSpPr>
          <p:cNvPr id="58" name="Straight Arrow Connector 46">
            <a:extLst>
              <a:ext uri="{FF2B5EF4-FFF2-40B4-BE49-F238E27FC236}">
                <a16:creationId xmlns:a16="http://schemas.microsoft.com/office/drawing/2014/main" id="{CA1114E1-7B1A-4791-B362-222660033F58}"/>
              </a:ext>
            </a:extLst>
          </p:cNvPr>
          <p:cNvCxnSpPr>
            <a:cxnSpLocks/>
          </p:cNvCxnSpPr>
          <p:nvPr/>
        </p:nvCxnSpPr>
        <p:spPr>
          <a:xfrm>
            <a:off x="2783033" y="2095343"/>
            <a:ext cx="2034142" cy="465563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49">
            <a:extLst>
              <a:ext uri="{FF2B5EF4-FFF2-40B4-BE49-F238E27FC236}">
                <a16:creationId xmlns:a16="http://schemas.microsoft.com/office/drawing/2014/main" id="{86396E02-8DF1-44AF-960B-7E4CB950F3B6}"/>
              </a:ext>
            </a:extLst>
          </p:cNvPr>
          <p:cNvCxnSpPr>
            <a:cxnSpLocks/>
          </p:cNvCxnSpPr>
          <p:nvPr/>
        </p:nvCxnSpPr>
        <p:spPr>
          <a:xfrm flipH="1">
            <a:off x="2759361" y="2579417"/>
            <a:ext cx="2002798" cy="545523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46">
            <a:extLst>
              <a:ext uri="{FF2B5EF4-FFF2-40B4-BE49-F238E27FC236}">
                <a16:creationId xmlns:a16="http://schemas.microsoft.com/office/drawing/2014/main" id="{1B06EEB6-4AFA-4E53-8AC8-E00875864EEC}"/>
              </a:ext>
            </a:extLst>
          </p:cNvPr>
          <p:cNvCxnSpPr>
            <a:cxnSpLocks/>
          </p:cNvCxnSpPr>
          <p:nvPr/>
        </p:nvCxnSpPr>
        <p:spPr>
          <a:xfrm>
            <a:off x="2783033" y="3126658"/>
            <a:ext cx="2034142" cy="465563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46">
            <a:extLst>
              <a:ext uri="{FF2B5EF4-FFF2-40B4-BE49-F238E27FC236}">
                <a16:creationId xmlns:a16="http://schemas.microsoft.com/office/drawing/2014/main" id="{186EE902-9D91-4D83-AB7E-D355B75D046B}"/>
              </a:ext>
            </a:extLst>
          </p:cNvPr>
          <p:cNvCxnSpPr>
            <a:cxnSpLocks/>
          </p:cNvCxnSpPr>
          <p:nvPr/>
        </p:nvCxnSpPr>
        <p:spPr>
          <a:xfrm>
            <a:off x="2772111" y="3216490"/>
            <a:ext cx="2034142" cy="465563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49">
            <a:extLst>
              <a:ext uri="{FF2B5EF4-FFF2-40B4-BE49-F238E27FC236}">
                <a16:creationId xmlns:a16="http://schemas.microsoft.com/office/drawing/2014/main" id="{E3C765F2-F229-444F-AA21-BBFE97AA546A}"/>
              </a:ext>
            </a:extLst>
          </p:cNvPr>
          <p:cNvCxnSpPr>
            <a:cxnSpLocks/>
          </p:cNvCxnSpPr>
          <p:nvPr/>
        </p:nvCxnSpPr>
        <p:spPr>
          <a:xfrm flipH="1">
            <a:off x="2757737" y="3709228"/>
            <a:ext cx="2002798" cy="545523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46">
            <a:extLst>
              <a:ext uri="{FF2B5EF4-FFF2-40B4-BE49-F238E27FC236}">
                <a16:creationId xmlns:a16="http://schemas.microsoft.com/office/drawing/2014/main" id="{0C9C2ADB-028D-4B3B-AA24-B7A9447B9034}"/>
              </a:ext>
            </a:extLst>
          </p:cNvPr>
          <p:cNvCxnSpPr>
            <a:cxnSpLocks/>
          </p:cNvCxnSpPr>
          <p:nvPr/>
        </p:nvCxnSpPr>
        <p:spPr>
          <a:xfrm>
            <a:off x="2783033" y="4265000"/>
            <a:ext cx="2034142" cy="465563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46">
            <a:extLst>
              <a:ext uri="{FF2B5EF4-FFF2-40B4-BE49-F238E27FC236}">
                <a16:creationId xmlns:a16="http://schemas.microsoft.com/office/drawing/2014/main" id="{E3D83DC9-207D-4604-BE4C-161BFABFADB4}"/>
              </a:ext>
            </a:extLst>
          </p:cNvPr>
          <p:cNvCxnSpPr>
            <a:cxnSpLocks/>
          </p:cNvCxnSpPr>
          <p:nvPr/>
        </p:nvCxnSpPr>
        <p:spPr>
          <a:xfrm>
            <a:off x="2772111" y="4354832"/>
            <a:ext cx="2034142" cy="465563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46">
            <a:extLst>
              <a:ext uri="{FF2B5EF4-FFF2-40B4-BE49-F238E27FC236}">
                <a16:creationId xmlns:a16="http://schemas.microsoft.com/office/drawing/2014/main" id="{81298CE0-18DB-4A23-A496-23D50BEEE637}"/>
              </a:ext>
            </a:extLst>
          </p:cNvPr>
          <p:cNvCxnSpPr>
            <a:cxnSpLocks/>
          </p:cNvCxnSpPr>
          <p:nvPr/>
        </p:nvCxnSpPr>
        <p:spPr>
          <a:xfrm>
            <a:off x="2783033" y="4454958"/>
            <a:ext cx="2034142" cy="465563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46">
            <a:extLst>
              <a:ext uri="{FF2B5EF4-FFF2-40B4-BE49-F238E27FC236}">
                <a16:creationId xmlns:a16="http://schemas.microsoft.com/office/drawing/2014/main" id="{BB988B6C-B512-4E4B-8886-C9AA33F3D1D2}"/>
              </a:ext>
            </a:extLst>
          </p:cNvPr>
          <p:cNvCxnSpPr>
            <a:cxnSpLocks/>
          </p:cNvCxnSpPr>
          <p:nvPr/>
        </p:nvCxnSpPr>
        <p:spPr>
          <a:xfrm>
            <a:off x="2772111" y="4544790"/>
            <a:ext cx="2034142" cy="465563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Picture 7" descr="C:\Users\Andreas Haeberlen\AppData\Local\Microsoft\Windows\Temporary Internet Files\Content.IE5\EUZBJCBX\MC900431564[1].png">
            <a:extLst>
              <a:ext uri="{FF2B5EF4-FFF2-40B4-BE49-F238E27FC236}">
                <a16:creationId xmlns:a16="http://schemas.microsoft.com/office/drawing/2014/main" id="{999DE51D-9F4A-4627-BBF6-6B820208D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6614963" y="1253968"/>
            <a:ext cx="660722" cy="665127"/>
          </a:xfrm>
          <a:prstGeom prst="rect">
            <a:avLst/>
          </a:prstGeom>
          <a:noFill/>
        </p:spPr>
      </p:pic>
      <p:cxnSp>
        <p:nvCxnSpPr>
          <p:cNvPr id="115" name="Straight Connector 2">
            <a:extLst>
              <a:ext uri="{FF2B5EF4-FFF2-40B4-BE49-F238E27FC236}">
                <a16:creationId xmlns:a16="http://schemas.microsoft.com/office/drawing/2014/main" id="{9ACE5AA6-CF8D-4E62-A9EE-EA1831909961}"/>
              </a:ext>
            </a:extLst>
          </p:cNvPr>
          <p:cNvCxnSpPr>
            <a:cxnSpLocks/>
          </p:cNvCxnSpPr>
          <p:nvPr/>
        </p:nvCxnSpPr>
        <p:spPr>
          <a:xfrm>
            <a:off x="6967370" y="1991817"/>
            <a:ext cx="0" cy="311846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4">
            <a:extLst>
              <a:ext uri="{FF2B5EF4-FFF2-40B4-BE49-F238E27FC236}">
                <a16:creationId xmlns:a16="http://schemas.microsoft.com/office/drawing/2014/main" id="{7B460B32-19F1-4118-AA7D-9EE2B20F784C}"/>
              </a:ext>
            </a:extLst>
          </p:cNvPr>
          <p:cNvCxnSpPr>
            <a:cxnSpLocks/>
          </p:cNvCxnSpPr>
          <p:nvPr/>
        </p:nvCxnSpPr>
        <p:spPr>
          <a:xfrm>
            <a:off x="8843253" y="1991817"/>
            <a:ext cx="0" cy="309992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7" name="Picture 2" descr="MCj04326240000[1]">
            <a:extLst>
              <a:ext uri="{FF2B5EF4-FFF2-40B4-BE49-F238E27FC236}">
                <a16:creationId xmlns:a16="http://schemas.microsoft.com/office/drawing/2014/main" id="{763FA0D1-6FC7-4555-880F-05C054CD2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46833" y="1290708"/>
            <a:ext cx="543647" cy="543647"/>
          </a:xfrm>
          <a:prstGeom prst="rect">
            <a:avLst/>
          </a:prstGeom>
          <a:noFill/>
        </p:spPr>
      </p:pic>
      <p:cxnSp>
        <p:nvCxnSpPr>
          <p:cNvPr id="118" name="Straight Arrow Connector 46">
            <a:extLst>
              <a:ext uri="{FF2B5EF4-FFF2-40B4-BE49-F238E27FC236}">
                <a16:creationId xmlns:a16="http://schemas.microsoft.com/office/drawing/2014/main" id="{D54B272E-BD58-48FD-9ED6-9D60829287C7}"/>
              </a:ext>
            </a:extLst>
          </p:cNvPr>
          <p:cNvCxnSpPr>
            <a:cxnSpLocks/>
          </p:cNvCxnSpPr>
          <p:nvPr/>
        </p:nvCxnSpPr>
        <p:spPr>
          <a:xfrm>
            <a:off x="6967370" y="2076803"/>
            <a:ext cx="2662408" cy="644919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49">
            <a:extLst>
              <a:ext uri="{FF2B5EF4-FFF2-40B4-BE49-F238E27FC236}">
                <a16:creationId xmlns:a16="http://schemas.microsoft.com/office/drawing/2014/main" id="{4E37E373-CDDB-420E-86FC-98D58AFF0015}"/>
              </a:ext>
            </a:extLst>
          </p:cNvPr>
          <p:cNvCxnSpPr>
            <a:cxnSpLocks/>
          </p:cNvCxnSpPr>
          <p:nvPr/>
        </p:nvCxnSpPr>
        <p:spPr>
          <a:xfrm flipH="1">
            <a:off x="6989416" y="2740378"/>
            <a:ext cx="2629241" cy="71615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46">
            <a:extLst>
              <a:ext uri="{FF2B5EF4-FFF2-40B4-BE49-F238E27FC236}">
                <a16:creationId xmlns:a16="http://schemas.microsoft.com/office/drawing/2014/main" id="{3B3F36D1-CEC2-43B0-A4DB-BF54D442F0C9}"/>
              </a:ext>
            </a:extLst>
          </p:cNvPr>
          <p:cNvCxnSpPr>
            <a:cxnSpLocks/>
          </p:cNvCxnSpPr>
          <p:nvPr/>
        </p:nvCxnSpPr>
        <p:spPr>
          <a:xfrm>
            <a:off x="6956246" y="3487658"/>
            <a:ext cx="2662411" cy="657139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46">
            <a:extLst>
              <a:ext uri="{FF2B5EF4-FFF2-40B4-BE49-F238E27FC236}">
                <a16:creationId xmlns:a16="http://schemas.microsoft.com/office/drawing/2014/main" id="{07A20560-7E74-4995-ADC5-03F7C6CF559B}"/>
              </a:ext>
            </a:extLst>
          </p:cNvPr>
          <p:cNvCxnSpPr>
            <a:cxnSpLocks/>
          </p:cNvCxnSpPr>
          <p:nvPr/>
        </p:nvCxnSpPr>
        <p:spPr>
          <a:xfrm>
            <a:off x="6945122" y="3596807"/>
            <a:ext cx="2662411" cy="657139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49">
            <a:extLst>
              <a:ext uri="{FF2B5EF4-FFF2-40B4-BE49-F238E27FC236}">
                <a16:creationId xmlns:a16="http://schemas.microsoft.com/office/drawing/2014/main" id="{E5028275-0EEB-43FC-9560-EE5B09E1844F}"/>
              </a:ext>
            </a:extLst>
          </p:cNvPr>
          <p:cNvCxnSpPr>
            <a:cxnSpLocks/>
          </p:cNvCxnSpPr>
          <p:nvPr/>
        </p:nvCxnSpPr>
        <p:spPr>
          <a:xfrm flipH="1">
            <a:off x="6945122" y="4295256"/>
            <a:ext cx="2629241" cy="71615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4">
            <a:extLst>
              <a:ext uri="{FF2B5EF4-FFF2-40B4-BE49-F238E27FC236}">
                <a16:creationId xmlns:a16="http://schemas.microsoft.com/office/drawing/2014/main" id="{F063782B-7836-43E8-AA97-C42F9D8C61A1}"/>
              </a:ext>
            </a:extLst>
          </p:cNvPr>
          <p:cNvCxnSpPr>
            <a:cxnSpLocks/>
          </p:cNvCxnSpPr>
          <p:nvPr/>
        </p:nvCxnSpPr>
        <p:spPr>
          <a:xfrm>
            <a:off x="8843253" y="2010357"/>
            <a:ext cx="0" cy="309992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8" name="Left Brace 2047">
            <a:extLst>
              <a:ext uri="{FF2B5EF4-FFF2-40B4-BE49-F238E27FC236}">
                <a16:creationId xmlns:a16="http://schemas.microsoft.com/office/drawing/2014/main" id="{88F47AED-BCC8-4AF2-94BC-C1756F8B96B4}"/>
              </a:ext>
            </a:extLst>
          </p:cNvPr>
          <p:cNvSpPr/>
          <p:nvPr/>
        </p:nvSpPr>
        <p:spPr>
          <a:xfrm rot="16200000">
            <a:off x="9104786" y="4875434"/>
            <a:ext cx="263459" cy="78652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3708EEAF-307E-4116-864F-C58BFA7DF88D}"/>
              </a:ext>
            </a:extLst>
          </p:cNvPr>
          <p:cNvSpPr txBox="1">
            <a:spLocks/>
          </p:cNvSpPr>
          <p:nvPr/>
        </p:nvSpPr>
        <p:spPr>
          <a:xfrm>
            <a:off x="9346833" y="5309936"/>
            <a:ext cx="1452398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000" dirty="0">
                <a:latin typeface="Tahoma"/>
                <a:cs typeface="Tahoma"/>
              </a:rPr>
              <a:t>Extra delay</a:t>
            </a:r>
          </a:p>
        </p:txBody>
      </p:sp>
      <p:sp>
        <p:nvSpPr>
          <p:cNvPr id="2049" name="Arrow: Right 2048">
            <a:extLst>
              <a:ext uri="{FF2B5EF4-FFF2-40B4-BE49-F238E27FC236}">
                <a16:creationId xmlns:a16="http://schemas.microsoft.com/office/drawing/2014/main" id="{1BC53EA0-FD56-42D1-A6FD-A67FC98D9F61}"/>
              </a:ext>
            </a:extLst>
          </p:cNvPr>
          <p:cNvSpPr/>
          <p:nvPr/>
        </p:nvSpPr>
        <p:spPr>
          <a:xfrm>
            <a:off x="5382442" y="3314700"/>
            <a:ext cx="787271" cy="277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2058">
            <a:extLst>
              <a:ext uri="{FF2B5EF4-FFF2-40B4-BE49-F238E27FC236}">
                <a16:creationId xmlns:a16="http://schemas.microsoft.com/office/drawing/2014/main" id="{7A6BE843-7E6A-4A82-9611-AFDDFCAFAB0B}"/>
              </a:ext>
            </a:extLst>
          </p:cNvPr>
          <p:cNvSpPr txBox="1"/>
          <p:nvPr/>
        </p:nvSpPr>
        <p:spPr>
          <a:xfrm rot="483720">
            <a:off x="3405519" y="1953153"/>
            <a:ext cx="96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2058">
            <a:extLst>
              <a:ext uri="{FF2B5EF4-FFF2-40B4-BE49-F238E27FC236}">
                <a16:creationId xmlns:a16="http://schemas.microsoft.com/office/drawing/2014/main" id="{54118345-B38B-4705-8470-5A2F5417FACF}"/>
              </a:ext>
            </a:extLst>
          </p:cNvPr>
          <p:cNvSpPr txBox="1"/>
          <p:nvPr/>
        </p:nvSpPr>
        <p:spPr>
          <a:xfrm rot="20524740">
            <a:off x="3123866" y="3600923"/>
            <a:ext cx="96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ACK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2058">
            <a:extLst>
              <a:ext uri="{FF2B5EF4-FFF2-40B4-BE49-F238E27FC236}">
                <a16:creationId xmlns:a16="http://schemas.microsoft.com/office/drawing/2014/main" id="{AE578FD1-40B4-4DA2-AFB0-C68619941C33}"/>
              </a:ext>
            </a:extLst>
          </p:cNvPr>
          <p:cNvSpPr txBox="1"/>
          <p:nvPr/>
        </p:nvSpPr>
        <p:spPr>
          <a:xfrm rot="532203">
            <a:off x="3513987" y="3019865"/>
            <a:ext cx="96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2058">
            <a:extLst>
              <a:ext uri="{FF2B5EF4-FFF2-40B4-BE49-F238E27FC236}">
                <a16:creationId xmlns:a16="http://schemas.microsoft.com/office/drawing/2014/main" id="{DE490792-9BAA-489B-889E-55F582543EBB}"/>
              </a:ext>
            </a:extLst>
          </p:cNvPr>
          <p:cNvSpPr txBox="1"/>
          <p:nvPr/>
        </p:nvSpPr>
        <p:spPr>
          <a:xfrm rot="20524740">
            <a:off x="3220495" y="2529217"/>
            <a:ext cx="96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ACK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2058">
            <a:extLst>
              <a:ext uri="{FF2B5EF4-FFF2-40B4-BE49-F238E27FC236}">
                <a16:creationId xmlns:a16="http://schemas.microsoft.com/office/drawing/2014/main" id="{05181C68-0813-45B5-AD38-E3226E1DACB9}"/>
              </a:ext>
            </a:extLst>
          </p:cNvPr>
          <p:cNvSpPr txBox="1"/>
          <p:nvPr/>
        </p:nvSpPr>
        <p:spPr>
          <a:xfrm rot="532203">
            <a:off x="3645451" y="4154777"/>
            <a:ext cx="96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2058">
            <a:extLst>
              <a:ext uri="{FF2B5EF4-FFF2-40B4-BE49-F238E27FC236}">
                <a16:creationId xmlns:a16="http://schemas.microsoft.com/office/drawing/2014/main" id="{ED140C85-9BA8-4001-AD47-6D54DB8E1ED9}"/>
              </a:ext>
            </a:extLst>
          </p:cNvPr>
          <p:cNvSpPr txBox="1"/>
          <p:nvPr/>
        </p:nvSpPr>
        <p:spPr>
          <a:xfrm rot="532203">
            <a:off x="7851219" y="2033169"/>
            <a:ext cx="96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2058">
            <a:extLst>
              <a:ext uri="{FF2B5EF4-FFF2-40B4-BE49-F238E27FC236}">
                <a16:creationId xmlns:a16="http://schemas.microsoft.com/office/drawing/2014/main" id="{BE6157FF-F820-472B-8132-BEA7CDC33E5E}"/>
              </a:ext>
            </a:extLst>
          </p:cNvPr>
          <p:cNvSpPr txBox="1"/>
          <p:nvPr/>
        </p:nvSpPr>
        <p:spPr>
          <a:xfrm rot="532203">
            <a:off x="7880956" y="3374143"/>
            <a:ext cx="96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TextBox 2058">
            <a:extLst>
              <a:ext uri="{FF2B5EF4-FFF2-40B4-BE49-F238E27FC236}">
                <a16:creationId xmlns:a16="http://schemas.microsoft.com/office/drawing/2014/main" id="{8509EFA7-C918-4F08-8EDB-20C5C879E8A2}"/>
              </a:ext>
            </a:extLst>
          </p:cNvPr>
          <p:cNvSpPr txBox="1"/>
          <p:nvPr/>
        </p:nvSpPr>
        <p:spPr>
          <a:xfrm rot="20524740">
            <a:off x="7776257" y="2726911"/>
            <a:ext cx="96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ACK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2058">
            <a:extLst>
              <a:ext uri="{FF2B5EF4-FFF2-40B4-BE49-F238E27FC236}">
                <a16:creationId xmlns:a16="http://schemas.microsoft.com/office/drawing/2014/main" id="{DD240020-8841-4F52-91F7-9E436E7F7D0D}"/>
              </a:ext>
            </a:extLst>
          </p:cNvPr>
          <p:cNvSpPr txBox="1"/>
          <p:nvPr/>
        </p:nvSpPr>
        <p:spPr>
          <a:xfrm rot="20524740">
            <a:off x="7709862" y="4279164"/>
            <a:ext cx="96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ACK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65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06445 0.00185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9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000"/>
                            </p:stCondLst>
                            <p:childTnLst>
                              <p:par>
                                <p:cTn id="12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" grpId="0" animBg="1"/>
      <p:bldP spid="135" grpId="0"/>
      <p:bldP spid="2049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1483123" y="76200"/>
            <a:ext cx="9225755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Solution: Performance boosters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A608BD-DD55-4184-A4A6-63D622A0E9FC}"/>
              </a:ext>
            </a:extLst>
          </p:cNvPr>
          <p:cNvGrpSpPr/>
          <p:nvPr/>
        </p:nvGrpSpPr>
        <p:grpSpPr>
          <a:xfrm>
            <a:off x="6933444" y="1942492"/>
            <a:ext cx="2230133" cy="1835529"/>
            <a:chOff x="5278014" y="1213338"/>
            <a:chExt cx="1478982" cy="1217288"/>
          </a:xfrm>
        </p:grpSpPr>
        <p:pic>
          <p:nvPicPr>
            <p:cNvPr id="3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F77B3E13-817D-48C6-9B02-9F94E4660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5278014" y="1213338"/>
              <a:ext cx="1193393" cy="1193393"/>
            </a:xfrm>
            <a:prstGeom prst="rect">
              <a:avLst/>
            </a:prstGeom>
          </p:spPr>
        </p:pic>
        <p:pic>
          <p:nvPicPr>
            <p:cNvPr id="12" name="Picture 11" descr="A picture containing computer&#10;&#10;Description automatically generated">
              <a:extLst>
                <a:ext uri="{FF2B5EF4-FFF2-40B4-BE49-F238E27FC236}">
                  <a16:creationId xmlns:a16="http://schemas.microsoft.com/office/drawing/2014/main" id="{B90471C1-739F-46A2-8A7C-6DF2FDEA4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5578" y="1669208"/>
              <a:ext cx="761418" cy="76141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B9C9C-BA57-481B-8AC4-497C8222E3BD}"/>
              </a:ext>
            </a:extLst>
          </p:cNvPr>
          <p:cNvGrpSpPr/>
          <p:nvPr/>
        </p:nvGrpSpPr>
        <p:grpSpPr>
          <a:xfrm>
            <a:off x="2899184" y="1883267"/>
            <a:ext cx="2134210" cy="1894754"/>
            <a:chOff x="6959455" y="1204437"/>
            <a:chExt cx="1381153" cy="1226189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AEAB21AD-67AC-4115-9085-7B0A23335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9455" y="1204437"/>
              <a:ext cx="1193392" cy="1193392"/>
            </a:xfrm>
            <a:prstGeom prst="rect">
              <a:avLst/>
            </a:prstGeom>
          </p:spPr>
        </p:pic>
        <p:pic>
          <p:nvPicPr>
            <p:cNvPr id="18" name="Picture 17" descr="A picture containing computer&#10;&#10;Description automatically generated">
              <a:extLst>
                <a:ext uri="{FF2B5EF4-FFF2-40B4-BE49-F238E27FC236}">
                  <a16:creationId xmlns:a16="http://schemas.microsoft.com/office/drawing/2014/main" id="{16D574AE-92CF-46E6-9360-33C98856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9190" y="1669208"/>
              <a:ext cx="761418" cy="761418"/>
            </a:xfrm>
            <a:prstGeom prst="rect">
              <a:avLst/>
            </a:prstGeom>
          </p:spPr>
        </p:pic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FE71F8B-003C-446C-9994-6909AA62E356}"/>
              </a:ext>
            </a:extLst>
          </p:cNvPr>
          <p:cNvSpPr txBox="1">
            <a:spLocks/>
          </p:cNvSpPr>
          <p:nvPr/>
        </p:nvSpPr>
        <p:spPr>
          <a:xfrm>
            <a:off x="2824831" y="3917269"/>
            <a:ext cx="2431977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altLang="zh-CN" sz="2800" dirty="0">
                <a:latin typeface="Tahoma"/>
                <a:cs typeface="Tahoma"/>
              </a:rPr>
              <a:t>ACK booster</a:t>
            </a:r>
            <a:endParaRPr lang="en-US" sz="2800" dirty="0">
              <a:latin typeface="Tahoma"/>
              <a:cs typeface="Tahoma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7583A2B-FD46-49B8-8CBB-839B4BDE69CD}"/>
              </a:ext>
            </a:extLst>
          </p:cNvPr>
          <p:cNvSpPr txBox="1">
            <a:spLocks/>
          </p:cNvSpPr>
          <p:nvPr/>
        </p:nvSpPr>
        <p:spPr>
          <a:xfrm>
            <a:off x="5843747" y="3917269"/>
            <a:ext cx="4343400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800" dirty="0">
                <a:latin typeface="Tahoma"/>
                <a:cs typeface="Tahoma"/>
              </a:rPr>
              <a:t>Receiving window booster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22CF399-429C-4A41-B239-7630BB77A664}"/>
              </a:ext>
            </a:extLst>
          </p:cNvPr>
          <p:cNvSpPr txBox="1">
            <a:spLocks/>
          </p:cNvSpPr>
          <p:nvPr/>
        </p:nvSpPr>
        <p:spPr>
          <a:xfrm>
            <a:off x="1928041" y="4790165"/>
            <a:ext cx="8780837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1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ahoma"/>
                <a:cs typeface="Tahoma"/>
              </a:rPr>
              <a:t>ACK booster</a:t>
            </a:r>
          </a:p>
          <a:p>
            <a:pPr marL="1257300" lvl="2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Tahoma"/>
                <a:cs typeface="Tahoma"/>
              </a:rPr>
              <a:t>Maintain the same RTT by generating ACK packets in advance.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Receiving window booster</a:t>
            </a:r>
          </a:p>
          <a:p>
            <a:pPr marL="1257300" lvl="2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Send more data per RTT by enlarging the receiving window size.</a:t>
            </a:r>
          </a:p>
        </p:txBody>
      </p:sp>
      <p:pic>
        <p:nvPicPr>
          <p:cNvPr id="24" name="Picture 2" descr="Image result for arrow">
            <a:extLst>
              <a:ext uri="{FF2B5EF4-FFF2-40B4-BE49-F238E27FC236}">
                <a16:creationId xmlns:a16="http://schemas.microsoft.com/office/drawing/2014/main" id="{12C72908-BC97-48FD-9E5F-1AE5B82C5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790165"/>
            <a:ext cx="600075" cy="45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29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2199482" y="762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Performance preservation: ACK booster</a:t>
            </a:r>
            <a:endParaRPr lang="en-US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9" name="Picture 7" descr="C:\Users\Andreas Haeberlen\AppData\Local\Microsoft\Windows\Temporary Internet Files\Content.IE5\EUZBJCBX\MC900431564[1].png">
            <a:extLst>
              <a:ext uri="{FF2B5EF4-FFF2-40B4-BE49-F238E27FC236}">
                <a16:creationId xmlns:a16="http://schemas.microsoft.com/office/drawing/2014/main" id="{42BF30D4-5F77-4123-B91E-A0B5E54B6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91334" y="2423411"/>
            <a:ext cx="1762860" cy="1774613"/>
          </a:xfrm>
          <a:prstGeom prst="rect">
            <a:avLst/>
          </a:prstGeom>
          <a:noFill/>
        </p:spPr>
      </p:pic>
      <p:pic>
        <p:nvPicPr>
          <p:cNvPr id="87" name="Picture 2" descr="MCj04326240000[1]">
            <a:extLst>
              <a:ext uri="{FF2B5EF4-FFF2-40B4-BE49-F238E27FC236}">
                <a16:creationId xmlns:a16="http://schemas.microsoft.com/office/drawing/2014/main" id="{D41E8B4F-13CD-4540-873C-BA6B88C96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08273" y="2546431"/>
            <a:ext cx="1468044" cy="1468044"/>
          </a:xfrm>
          <a:prstGeom prst="rect">
            <a:avLst/>
          </a:prstGeom>
          <a:noFill/>
        </p:spPr>
      </p:pic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5476357E-F5EC-44DE-8AF0-F397AA9AD000}"/>
              </a:ext>
            </a:extLst>
          </p:cNvPr>
          <p:cNvSpPr txBox="1">
            <a:spLocks/>
          </p:cNvSpPr>
          <p:nvPr/>
        </p:nvSpPr>
        <p:spPr>
          <a:xfrm>
            <a:off x="5345336" y="4055084"/>
            <a:ext cx="1655870" cy="357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200" dirty="0">
                <a:latin typeface="Tahoma"/>
                <a:cs typeface="Tahoma"/>
              </a:rPr>
              <a:t>N</a:t>
            </a:r>
            <a:r>
              <a:rPr lang="en-US" altLang="zh-CN" sz="2200" dirty="0">
                <a:latin typeface="Tahoma"/>
                <a:cs typeface="Tahoma"/>
              </a:rPr>
              <a:t>etWarden</a:t>
            </a:r>
            <a:endParaRPr lang="en-US" sz="2200" dirty="0">
              <a:latin typeface="Tahoma"/>
              <a:cs typeface="Tahoma"/>
            </a:endParaRPr>
          </a:p>
        </p:txBody>
      </p:sp>
      <p:grpSp>
        <p:nvGrpSpPr>
          <p:cNvPr id="89" name="Group 65">
            <a:extLst>
              <a:ext uri="{FF2B5EF4-FFF2-40B4-BE49-F238E27FC236}">
                <a16:creationId xmlns:a16="http://schemas.microsoft.com/office/drawing/2014/main" id="{E9867E27-E0BA-4BF2-9C5F-67ED6860E294}"/>
              </a:ext>
            </a:extLst>
          </p:cNvPr>
          <p:cNvGrpSpPr>
            <a:grpSpLocks/>
          </p:cNvGrpSpPr>
          <p:nvPr/>
        </p:nvGrpSpPr>
        <p:grpSpPr bwMode="auto">
          <a:xfrm>
            <a:off x="5480042" y="3351672"/>
            <a:ext cx="1211692" cy="693068"/>
            <a:chOff x="2423" y="2253"/>
            <a:chExt cx="257" cy="147"/>
          </a:xfrm>
        </p:grpSpPr>
        <p:sp>
          <p:nvSpPr>
            <p:cNvPr id="90" name="AutoShape 66">
              <a:extLst>
                <a:ext uri="{FF2B5EF4-FFF2-40B4-BE49-F238E27FC236}">
                  <a16:creationId xmlns:a16="http://schemas.microsoft.com/office/drawing/2014/main" id="{E9010C7C-B5F5-4D76-B860-D95E7A351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Oval 67">
              <a:extLst>
                <a:ext uri="{FF2B5EF4-FFF2-40B4-BE49-F238E27FC236}">
                  <a16:creationId xmlns:a16="http://schemas.microsoft.com/office/drawing/2014/main" id="{A4AE8FC6-382C-4B5B-A9E5-942849462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92" name="Group 68">
              <a:extLst>
                <a:ext uri="{FF2B5EF4-FFF2-40B4-BE49-F238E27FC236}">
                  <a16:creationId xmlns:a16="http://schemas.microsoft.com/office/drawing/2014/main" id="{3735447A-06BC-4B0E-9D7E-90E4728B6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93" name="Freeform 69">
                <a:extLst>
                  <a:ext uri="{FF2B5EF4-FFF2-40B4-BE49-F238E27FC236}">
                    <a16:creationId xmlns:a16="http://schemas.microsoft.com/office/drawing/2014/main" id="{692E62EA-B582-4A90-A934-0F0FF2231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Freeform 70">
                <a:extLst>
                  <a:ext uri="{FF2B5EF4-FFF2-40B4-BE49-F238E27FC236}">
                    <a16:creationId xmlns:a16="http://schemas.microsoft.com/office/drawing/2014/main" id="{DD5A2168-DAB4-492C-952F-79AF1E82E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" name="Freeform 71">
                <a:extLst>
                  <a:ext uri="{FF2B5EF4-FFF2-40B4-BE49-F238E27FC236}">
                    <a16:creationId xmlns:a16="http://schemas.microsoft.com/office/drawing/2014/main" id="{14198CF3-92B4-4CED-952B-3AB1D8DC1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" name="Freeform 72">
                <a:extLst>
                  <a:ext uri="{FF2B5EF4-FFF2-40B4-BE49-F238E27FC236}">
                    <a16:creationId xmlns:a16="http://schemas.microsoft.com/office/drawing/2014/main" id="{2F8A8AB8-428B-4711-B75C-CAC70C491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75DD28CF-4EA2-4AC1-9112-340696BF957D}"/>
              </a:ext>
            </a:extLst>
          </p:cNvPr>
          <p:cNvSpPr txBox="1">
            <a:spLocks/>
          </p:cNvSpPr>
          <p:nvPr/>
        </p:nvSpPr>
        <p:spPr>
          <a:xfrm>
            <a:off x="1454444" y="5447108"/>
            <a:ext cx="9872476" cy="672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Creates the </a:t>
            </a:r>
            <a:r>
              <a:rPr lang="en-US" sz="2400" b="1" dirty="0">
                <a:latin typeface="Tahoma"/>
                <a:cs typeface="Tahoma"/>
              </a:rPr>
              <a:t>illusion</a:t>
            </a:r>
            <a:r>
              <a:rPr lang="en-US" sz="2400" dirty="0">
                <a:latin typeface="Tahoma"/>
                <a:cs typeface="Tahoma"/>
              </a:rPr>
              <a:t> of </a:t>
            </a:r>
            <a:r>
              <a:rPr lang="en-US" altLang="zh-CN" sz="2400" dirty="0">
                <a:latin typeface="Tahoma"/>
                <a:cs typeface="Tahoma"/>
              </a:rPr>
              <a:t>the same</a:t>
            </a:r>
            <a:r>
              <a:rPr lang="en-US" sz="2400" dirty="0">
                <a:latin typeface="Tahoma"/>
                <a:cs typeface="Tahoma"/>
              </a:rPr>
              <a:t> </a:t>
            </a:r>
            <a:r>
              <a:rPr lang="en-US" altLang="zh-CN" sz="2400" dirty="0">
                <a:latin typeface="Tahoma"/>
                <a:cs typeface="Tahoma"/>
              </a:rPr>
              <a:t>RTT</a:t>
            </a:r>
            <a:r>
              <a:rPr lang="en-US" sz="2400" dirty="0">
                <a:latin typeface="Tahoma"/>
                <a:cs typeface="Tahoma"/>
              </a:rPr>
              <a:t> as perceived by the sender.</a:t>
            </a:r>
            <a:endParaRPr lang="en-US" sz="2400" dirty="0">
              <a:latin typeface="Tahoma"/>
              <a:cs typeface="Tahoma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Tahoma"/>
              <a:cs typeface="Tahoma"/>
            </a:endParaRPr>
          </a:p>
        </p:txBody>
      </p:sp>
      <p:cxnSp>
        <p:nvCxnSpPr>
          <p:cNvPr id="99" name="Straight Arrow Connector 46">
            <a:extLst>
              <a:ext uri="{FF2B5EF4-FFF2-40B4-BE49-F238E27FC236}">
                <a16:creationId xmlns:a16="http://schemas.microsoft.com/office/drawing/2014/main" id="{737D3223-AD40-4BCD-984A-8644B518509B}"/>
              </a:ext>
            </a:extLst>
          </p:cNvPr>
          <p:cNvCxnSpPr>
            <a:cxnSpLocks/>
          </p:cNvCxnSpPr>
          <p:nvPr/>
        </p:nvCxnSpPr>
        <p:spPr>
          <a:xfrm>
            <a:off x="2895600" y="3730834"/>
            <a:ext cx="2589157" cy="6345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49">
            <a:extLst>
              <a:ext uri="{FF2B5EF4-FFF2-40B4-BE49-F238E27FC236}">
                <a16:creationId xmlns:a16="http://schemas.microsoft.com/office/drawing/2014/main" id="{E7313FA5-0CCE-465F-9268-2527AD83348C}"/>
              </a:ext>
            </a:extLst>
          </p:cNvPr>
          <p:cNvCxnSpPr>
            <a:cxnSpLocks/>
          </p:cNvCxnSpPr>
          <p:nvPr/>
        </p:nvCxnSpPr>
        <p:spPr>
          <a:xfrm flipH="1">
            <a:off x="2895600" y="3530810"/>
            <a:ext cx="2435327" cy="21972"/>
          </a:xfrm>
          <a:prstGeom prst="straightConnector1">
            <a:avLst/>
          </a:prstGeom>
          <a:ln w="28575">
            <a:solidFill>
              <a:schemeClr val="accent6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46">
            <a:extLst>
              <a:ext uri="{FF2B5EF4-FFF2-40B4-BE49-F238E27FC236}">
                <a16:creationId xmlns:a16="http://schemas.microsoft.com/office/drawing/2014/main" id="{BF454644-63F9-422D-A535-B389FBFDD59A}"/>
              </a:ext>
            </a:extLst>
          </p:cNvPr>
          <p:cNvCxnSpPr>
            <a:cxnSpLocks/>
          </p:cNvCxnSpPr>
          <p:nvPr/>
        </p:nvCxnSpPr>
        <p:spPr>
          <a:xfrm>
            <a:off x="6840850" y="3730834"/>
            <a:ext cx="2460465" cy="6345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49">
            <a:extLst>
              <a:ext uri="{FF2B5EF4-FFF2-40B4-BE49-F238E27FC236}">
                <a16:creationId xmlns:a16="http://schemas.microsoft.com/office/drawing/2014/main" id="{D717F2AB-5290-4B8E-9915-26E0E85F62EC}"/>
              </a:ext>
            </a:extLst>
          </p:cNvPr>
          <p:cNvCxnSpPr>
            <a:cxnSpLocks/>
          </p:cNvCxnSpPr>
          <p:nvPr/>
        </p:nvCxnSpPr>
        <p:spPr>
          <a:xfrm flipH="1">
            <a:off x="7213300" y="2993214"/>
            <a:ext cx="2206925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AF1F14D3-0C0A-465C-9B56-E379F167A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282" y="2522206"/>
            <a:ext cx="822617" cy="694084"/>
          </a:xfrm>
          <a:prstGeom prst="rect">
            <a:avLst/>
          </a:prstGeom>
        </p:spPr>
      </p:pic>
      <p:cxnSp>
        <p:nvCxnSpPr>
          <p:cNvPr id="103" name="Straight Arrow Connector 49">
            <a:extLst>
              <a:ext uri="{FF2B5EF4-FFF2-40B4-BE49-F238E27FC236}">
                <a16:creationId xmlns:a16="http://schemas.microsoft.com/office/drawing/2014/main" id="{3733CD10-5EE0-4686-874B-EE50375B3216}"/>
              </a:ext>
            </a:extLst>
          </p:cNvPr>
          <p:cNvCxnSpPr>
            <a:cxnSpLocks/>
          </p:cNvCxnSpPr>
          <p:nvPr/>
        </p:nvCxnSpPr>
        <p:spPr>
          <a:xfrm flipH="1">
            <a:off x="6785809" y="3552782"/>
            <a:ext cx="2492062" cy="24188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55749A08-D335-49A9-A21F-4A55372591B1}"/>
              </a:ext>
            </a:extLst>
          </p:cNvPr>
          <p:cNvSpPr txBox="1">
            <a:spLocks/>
          </p:cNvSpPr>
          <p:nvPr/>
        </p:nvSpPr>
        <p:spPr>
          <a:xfrm>
            <a:off x="7327354" y="2556336"/>
            <a:ext cx="2092871" cy="357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200" dirty="0">
                <a:latin typeface="Tahoma"/>
                <a:cs typeface="Tahoma"/>
              </a:rPr>
              <a:t>R</a:t>
            </a:r>
            <a:r>
              <a:rPr lang="en-US" altLang="zh-CN" sz="2200" dirty="0">
                <a:latin typeface="Tahoma"/>
                <a:cs typeface="Tahoma"/>
              </a:rPr>
              <a:t>etransmission</a:t>
            </a:r>
            <a:endParaRPr lang="en-US" sz="2200" dirty="0">
              <a:latin typeface="Tahoma"/>
              <a:cs typeface="Tahom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0EADDB4-5AB7-4003-9586-520789E2F6A5}"/>
              </a:ext>
            </a:extLst>
          </p:cNvPr>
          <p:cNvSpPr txBox="1"/>
          <p:nvPr/>
        </p:nvSpPr>
        <p:spPr>
          <a:xfrm>
            <a:off x="5171605" y="211858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①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EA7F44-CE40-4DD8-B333-5129A2817D1F}"/>
              </a:ext>
            </a:extLst>
          </p:cNvPr>
          <p:cNvSpPr txBox="1"/>
          <p:nvPr/>
        </p:nvSpPr>
        <p:spPr>
          <a:xfrm>
            <a:off x="3656718" y="3153391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②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DB3098B-A22C-49EB-8D6E-44D304B65354}"/>
              </a:ext>
            </a:extLst>
          </p:cNvPr>
          <p:cNvSpPr txBox="1"/>
          <p:nvPr/>
        </p:nvSpPr>
        <p:spPr>
          <a:xfrm>
            <a:off x="6426234" y="212323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③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A6016D2-8FD3-4951-9679-AC6735DCF660}"/>
              </a:ext>
            </a:extLst>
          </p:cNvPr>
          <p:cNvSpPr txBox="1"/>
          <p:nvPr/>
        </p:nvSpPr>
        <p:spPr>
          <a:xfrm>
            <a:off x="7953643" y="376989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④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E706094-B025-454E-85F4-58E5E2755DA1}"/>
              </a:ext>
            </a:extLst>
          </p:cNvPr>
          <p:cNvSpPr txBox="1"/>
          <p:nvPr/>
        </p:nvSpPr>
        <p:spPr>
          <a:xfrm>
            <a:off x="8021268" y="232233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⑤</a:t>
            </a:r>
          </a:p>
        </p:txBody>
      </p:sp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30467097-3F02-44EE-919B-11D517812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657" y="2522206"/>
            <a:ext cx="716736" cy="716736"/>
          </a:xfrm>
          <a:prstGeom prst="rect">
            <a:avLst/>
          </a:prstGeom>
        </p:spPr>
      </p:pic>
      <p:sp>
        <p:nvSpPr>
          <p:cNvPr id="34" name="矩形 57">
            <a:extLst>
              <a:ext uri="{FF2B5EF4-FFF2-40B4-BE49-F238E27FC236}">
                <a16:creationId xmlns:a16="http://schemas.microsoft.com/office/drawing/2014/main" id="{11084DF9-20B2-43F1-B674-F17844F288FE}"/>
              </a:ext>
            </a:extLst>
          </p:cNvPr>
          <p:cNvSpPr/>
          <p:nvPr/>
        </p:nvSpPr>
        <p:spPr>
          <a:xfrm>
            <a:off x="4825585" y="1876425"/>
            <a:ext cx="2364269" cy="260984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1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06" grpId="0"/>
      <p:bldP spid="107" grpId="0"/>
      <p:bldP spid="108" grpId="0"/>
      <p:bldP spid="10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09800" y="1066800"/>
            <a:ext cx="815340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   Motivation: Mitigating network covert channels</a:t>
            </a: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State of the art: Performance </a:t>
            </a:r>
            <a:r>
              <a:rPr lang="en-US" altLang="zh-CN" sz="2400" dirty="0">
                <a:solidFill>
                  <a:srgbClr val="00B050"/>
                </a:solidFill>
                <a:latin typeface="Tahoma"/>
                <a:cs typeface="Tahoma"/>
              </a:rPr>
              <a:t>penalty</a:t>
            </a:r>
            <a:endParaRPr lang="en-US" sz="2400" dirty="0">
              <a:solidFill>
                <a:srgbClr val="00B050"/>
              </a:solidFill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Approach: </a:t>
            </a:r>
            <a:r>
              <a:rPr lang="en-US" sz="2400" dirty="0" err="1">
                <a:solidFill>
                  <a:srgbClr val="00B050"/>
                </a:solidFill>
                <a:latin typeface="Tahoma"/>
                <a:cs typeface="Tahoma"/>
              </a:rPr>
              <a:t>N</a:t>
            </a:r>
            <a:r>
              <a:rPr lang="en-US" altLang="zh-CN" sz="2400" dirty="0" err="1">
                <a:solidFill>
                  <a:srgbClr val="00B050"/>
                </a:solidFill>
                <a:latin typeface="Tahoma"/>
                <a:cs typeface="Tahoma"/>
              </a:rPr>
              <a:t>etWarden</a:t>
            </a:r>
            <a:endParaRPr lang="en-US" sz="2400" dirty="0">
              <a:solidFill>
                <a:srgbClr val="00B050"/>
              </a:solidFill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NetWarden design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 Challenge #1: Limited programming model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 Challenge #2: Performance preservation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  Evaluation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  Conclusion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5843" y="1143001"/>
            <a:ext cx="304800" cy="412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524001"/>
            <a:ext cx="304800" cy="41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873810"/>
            <a:ext cx="304800" cy="412191"/>
          </a:xfrm>
          <a:prstGeom prst="rect">
            <a:avLst/>
          </a:prstGeom>
        </p:spPr>
      </p:pic>
      <p:pic>
        <p:nvPicPr>
          <p:cNvPr id="10" name="Picture 2" descr="Image result for arrow">
            <a:extLst>
              <a:ext uri="{FF2B5EF4-FFF2-40B4-BE49-F238E27FC236}">
                <a16:creationId xmlns:a16="http://schemas.microsoft.com/office/drawing/2014/main" id="{87306663-8916-4796-B9B0-DFC5F47DF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775604"/>
            <a:ext cx="384175" cy="29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3413A0-8E1D-4739-B698-8AE7C284780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8766" y="2398523"/>
            <a:ext cx="304800" cy="4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14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Evaluation setup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371600" y="1295400"/>
            <a:ext cx="94488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NetWarden prototype: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Runs in Tofino Wedge 100BF-32X switch.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2500 LoC of P4 + 3000 LoC of </a:t>
            </a:r>
            <a:r>
              <a:rPr lang="en-US" sz="2000" dirty="0" err="1">
                <a:latin typeface="Tahoma"/>
                <a:cs typeface="Tahoma"/>
              </a:rPr>
              <a:t>C</a:t>
            </a:r>
            <a:r>
              <a:rPr lang="en-US" altLang="zh-CN" sz="2000" dirty="0" err="1">
                <a:latin typeface="Tahoma"/>
                <a:cs typeface="Tahoma"/>
              </a:rPr>
              <a:t>+Python</a:t>
            </a:r>
            <a:endParaRPr lang="en-US" sz="2000" dirty="0"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Threat model: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A </a:t>
            </a:r>
            <a:r>
              <a:rPr lang="en-US" altLang="zh-CN" sz="2000" dirty="0">
                <a:latin typeface="Tahoma"/>
                <a:cs typeface="Tahoma"/>
              </a:rPr>
              <a:t>compromised server + a trusted P4 switch running NetWarden</a:t>
            </a:r>
            <a:endParaRPr lang="en-US" sz="2000" dirty="0">
              <a:latin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Leak a 2048-bit RSA key via covert channel.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Real world applications: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Apache servers, FTP servers, Nodejs servers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Baseline: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N</a:t>
            </a:r>
            <a:r>
              <a:rPr lang="en-US" altLang="zh-CN" sz="2000" dirty="0">
                <a:latin typeface="Tahoma"/>
                <a:cs typeface="Tahoma"/>
              </a:rPr>
              <a:t>o defense: No covert channel defenses are deployed.</a:t>
            </a:r>
            <a:endParaRPr lang="en-US" sz="2000" dirty="0">
              <a:latin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Naïve defense: Covert channel defenses without performance preservation</a:t>
            </a:r>
          </a:p>
        </p:txBody>
      </p:sp>
    </p:spTree>
    <p:extLst>
      <p:ext uri="{BB962C8B-B14F-4D97-AF65-F5344CB8AC3E}">
        <p14:creationId xmlns:p14="http://schemas.microsoft.com/office/powerpoint/2010/main" val="64721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xplosion 1 42"/>
          <p:cNvSpPr/>
          <p:nvPr/>
        </p:nvSpPr>
        <p:spPr>
          <a:xfrm>
            <a:off x="1447800" y="3352800"/>
            <a:ext cx="1143000" cy="762000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95927" y="162032"/>
            <a:ext cx="884951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Motivation: M</a:t>
            </a:r>
            <a:r>
              <a:rPr lang="en-US" altLang="zh-CN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itigating</a:t>
            </a: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 network covert channels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48" descr="MCj043157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614750" y="3135868"/>
            <a:ext cx="1271451" cy="1280490"/>
          </a:xfrm>
          <a:prstGeom prst="rect">
            <a:avLst/>
          </a:prstGeom>
          <a:noFill/>
        </p:spPr>
      </p:pic>
      <p:pic>
        <p:nvPicPr>
          <p:cNvPr id="8" name="Picture 2" descr="MCj0432624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81350" y="4050269"/>
            <a:ext cx="502247" cy="502247"/>
          </a:xfrm>
          <a:prstGeom prst="rect">
            <a:avLst/>
          </a:prstGeom>
          <a:noFill/>
        </p:spPr>
      </p:pic>
      <p:pic>
        <p:nvPicPr>
          <p:cNvPr id="9" name="Picture 8" descr="MCj0432623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5150" y="2373869"/>
            <a:ext cx="512899" cy="512899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776549" y="45074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Secretary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39539" y="2907268"/>
            <a:ext cx="11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President</a:t>
            </a:r>
          </a:p>
        </p:txBody>
      </p:sp>
      <p:pic>
        <p:nvPicPr>
          <p:cNvPr id="34818" name="Picture 2" descr="http://computertutorflorida.com/wp-content/uploads/2011/09/firewal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46442" y="3249330"/>
            <a:ext cx="906958" cy="1134039"/>
          </a:xfrm>
          <a:prstGeom prst="rect">
            <a:avLst/>
          </a:prstGeom>
          <a:noFill/>
        </p:spPr>
      </p:pic>
      <p:cxnSp>
        <p:nvCxnSpPr>
          <p:cNvPr id="14" name="Straight Connector 13"/>
          <p:cNvCxnSpPr/>
          <p:nvPr/>
        </p:nvCxnSpPr>
        <p:spPr>
          <a:xfrm flipV="1">
            <a:off x="2538549" y="4126468"/>
            <a:ext cx="228600" cy="22860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538549" y="2831068"/>
            <a:ext cx="324394" cy="28569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495800" y="3950732"/>
            <a:ext cx="2362200" cy="116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25245" y="1728283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Launch code:</a:t>
            </a:r>
          </a:p>
          <a:p>
            <a:pPr algn="ctr"/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1011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4572000" y="3516869"/>
            <a:ext cx="2057400" cy="430887"/>
          </a:xfrm>
          <a:prstGeom prst="rect">
            <a:avLst/>
          </a:prstGeom>
          <a:solidFill>
            <a:srgbClr val="C00000">
              <a:alpha val="34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Code is 1011</a:t>
            </a:r>
          </a:p>
        </p:txBody>
      </p:sp>
      <p:pic>
        <p:nvPicPr>
          <p:cNvPr id="46" name="Picture 101" descr="MCj0349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991601" y="3429000"/>
            <a:ext cx="851639" cy="774700"/>
          </a:xfrm>
          <a:prstGeom prst="rect">
            <a:avLst/>
          </a:prstGeom>
          <a:noFill/>
        </p:spPr>
      </p:pic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" name="Picture 40" descr="MCBS00979_0000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43350" y="3516869"/>
            <a:ext cx="281587" cy="301625"/>
          </a:xfrm>
          <a:prstGeom prst="rect">
            <a:avLst/>
          </a:prstGeom>
          <a:noFill/>
        </p:spPr>
      </p:pic>
      <p:sp>
        <p:nvSpPr>
          <p:cNvPr id="49" name="Cloud Callout 48"/>
          <p:cNvSpPr/>
          <p:nvPr/>
        </p:nvSpPr>
        <p:spPr>
          <a:xfrm>
            <a:off x="2743200" y="1371600"/>
            <a:ext cx="1981200" cy="1371600"/>
          </a:xfrm>
          <a:prstGeom prst="cloudCallou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loud Callout 50"/>
          <p:cNvSpPr/>
          <p:nvPr/>
        </p:nvSpPr>
        <p:spPr>
          <a:xfrm>
            <a:off x="8229600" y="2514600"/>
            <a:ext cx="1371600" cy="914400"/>
          </a:xfrm>
          <a:prstGeom prst="cloudCallout">
            <a:avLst>
              <a:gd name="adj1" fmla="val 7384"/>
              <a:gd name="adj2" fmla="val 73438"/>
            </a:avLst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305801" y="2514601"/>
            <a:ext cx="1180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Ah! 1011</a:t>
            </a:r>
          </a:p>
        </p:txBody>
      </p:sp>
      <p:pic>
        <p:nvPicPr>
          <p:cNvPr id="53" name="Picture 4" descr="http://pmforthemasses.com/wp-content/uploads/2013/11/Red-Question-Mark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601200" y="2819400"/>
            <a:ext cx="381000" cy="508000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/>
          <p:nvPr/>
        </p:nvCxnSpPr>
        <p:spPr>
          <a:xfrm>
            <a:off x="8153400" y="3886200"/>
            <a:ext cx="685800" cy="116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144000" y="42026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Attacker</a:t>
            </a:r>
          </a:p>
        </p:txBody>
      </p:sp>
      <p:pic>
        <p:nvPicPr>
          <p:cNvPr id="39" name="Picture 2" descr="http://www.clker.com/cliparts/1/1/9/2/12065738771352376078Arnoud999_Right_or_wrong_5.svg.med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7010400" y="3810000"/>
            <a:ext cx="228600" cy="228600"/>
          </a:xfrm>
          <a:prstGeom prst="rect">
            <a:avLst/>
          </a:prstGeom>
          <a:noFill/>
        </p:spPr>
      </p:pic>
      <p:pic>
        <p:nvPicPr>
          <p:cNvPr id="41" name="Picture 88" descr="MCj04380280000[1]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438400" y="3593068"/>
            <a:ext cx="615950" cy="615950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1676400" y="3505201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Launch code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2118503" y="4954381"/>
            <a:ext cx="2688745" cy="541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C</a:t>
            </a:r>
            <a:r>
              <a:rPr lang="en-US" altLang="zh-CN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overt channels: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98759" y="3179979"/>
            <a:ext cx="1643931" cy="695911"/>
            <a:chOff x="4981298" y="2590800"/>
            <a:chExt cx="1643931" cy="695911"/>
          </a:xfrm>
        </p:grpSpPr>
        <p:grpSp>
          <p:nvGrpSpPr>
            <p:cNvPr id="18" name="组合 17"/>
            <p:cNvGrpSpPr/>
            <p:nvPr/>
          </p:nvGrpSpPr>
          <p:grpSpPr>
            <a:xfrm>
              <a:off x="4981298" y="2590800"/>
              <a:ext cx="1643931" cy="695911"/>
              <a:chOff x="5035706" y="2795236"/>
              <a:chExt cx="1349736" cy="557563"/>
            </a:xfrm>
          </p:grpSpPr>
          <p:sp>
            <p:nvSpPr>
              <p:cNvPr id="63" name="TextBox 283"/>
              <p:cNvSpPr txBox="1"/>
              <p:nvPr/>
            </p:nvSpPr>
            <p:spPr>
              <a:xfrm>
                <a:off x="5037501" y="2798174"/>
                <a:ext cx="1334860" cy="271249"/>
              </a:xfrm>
              <a:prstGeom prst="rect">
                <a:avLst/>
              </a:prstGeom>
              <a:solidFill>
                <a:schemeClr val="accent5">
                  <a:alpha val="50196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TCP </a:t>
                </a:r>
                <a:r>
                  <a:rPr lang="en-US" sz="16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hdr</a:t>
                </a:r>
                <a:r>
                  <a:rPr lang="en-US" altLang="zh-CN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1011</a:t>
                </a: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5035706" y="2795236"/>
                <a:ext cx="1349736" cy="557563"/>
                <a:chOff x="5035706" y="2795236"/>
                <a:chExt cx="1349736" cy="557563"/>
              </a:xfrm>
            </p:grpSpPr>
            <p:sp>
              <p:nvSpPr>
                <p:cNvPr id="44" name="Rectangle 30"/>
                <p:cNvSpPr/>
                <p:nvPr/>
              </p:nvSpPr>
              <p:spPr>
                <a:xfrm>
                  <a:off x="5035706" y="2795236"/>
                  <a:ext cx="1343626" cy="55756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" name="TextBox 283"/>
                <p:cNvSpPr txBox="1"/>
                <p:nvPr/>
              </p:nvSpPr>
              <p:spPr>
                <a:xfrm>
                  <a:off x="5044278" y="3073854"/>
                  <a:ext cx="1341164" cy="271249"/>
                </a:xfrm>
                <a:prstGeom prst="rect">
                  <a:avLst/>
                </a:prstGeom>
                <a:solidFill>
                  <a:srgbClr val="008000">
                    <a:alpha val="50196"/>
                  </a:srgbClr>
                </a:solidFill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 E L </a:t>
                  </a:r>
                  <a:r>
                    <a:rPr lang="en-US" sz="1600" dirty="0" err="1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L</a:t>
                  </a:r>
                  <a:r>
                    <a:rPr lang="en-US" sz="16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O</a:t>
                  </a:r>
                </a:p>
              </p:txBody>
            </p:sp>
          </p:grpSp>
        </p:grpSp>
        <p:cxnSp>
          <p:nvCxnSpPr>
            <p:cNvPr id="64" name="直接连接符 63"/>
            <p:cNvCxnSpPr/>
            <p:nvPr/>
          </p:nvCxnSpPr>
          <p:spPr>
            <a:xfrm>
              <a:off x="4989787" y="2933021"/>
              <a:ext cx="162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0"/>
          <p:cNvSpPr txBox="1"/>
          <p:nvPr/>
        </p:nvSpPr>
        <p:spPr>
          <a:xfrm flipH="1">
            <a:off x="4858725" y="4008923"/>
            <a:ext cx="152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68" name="TextBox 61"/>
          <p:cNvSpPr txBox="1"/>
          <p:nvPr/>
        </p:nvSpPr>
        <p:spPr>
          <a:xfrm flipH="1">
            <a:off x="5163525" y="4008923"/>
            <a:ext cx="152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69" name="TextBox 62"/>
          <p:cNvSpPr txBox="1"/>
          <p:nvPr/>
        </p:nvSpPr>
        <p:spPr>
          <a:xfrm flipH="1">
            <a:off x="5468325" y="4008923"/>
            <a:ext cx="152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70" name="TextBox 63"/>
          <p:cNvSpPr txBox="1"/>
          <p:nvPr/>
        </p:nvSpPr>
        <p:spPr>
          <a:xfrm flipH="1">
            <a:off x="5773125" y="4008923"/>
            <a:ext cx="152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71" name="TextBox 64"/>
          <p:cNvSpPr txBox="1"/>
          <p:nvPr/>
        </p:nvSpPr>
        <p:spPr>
          <a:xfrm flipH="1">
            <a:off x="6077925" y="4020591"/>
            <a:ext cx="152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72" name="TextBox 70"/>
          <p:cNvSpPr txBox="1"/>
          <p:nvPr/>
        </p:nvSpPr>
        <p:spPr>
          <a:xfrm>
            <a:off x="4782525" y="4323728"/>
            <a:ext cx="30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73" name="TextBox 71"/>
          <p:cNvSpPr txBox="1"/>
          <p:nvPr/>
        </p:nvSpPr>
        <p:spPr>
          <a:xfrm>
            <a:off x="5239725" y="4323728"/>
            <a:ext cx="30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</a:t>
            </a:r>
          </a:p>
        </p:txBody>
      </p:sp>
      <p:sp>
        <p:nvSpPr>
          <p:cNvPr id="74" name="TextBox 72"/>
          <p:cNvSpPr txBox="1"/>
          <p:nvPr/>
        </p:nvSpPr>
        <p:spPr>
          <a:xfrm>
            <a:off x="6077925" y="4323728"/>
            <a:ext cx="30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76" name="TextBox 73"/>
          <p:cNvSpPr txBox="1"/>
          <p:nvPr/>
        </p:nvSpPr>
        <p:spPr>
          <a:xfrm>
            <a:off x="5620725" y="4323728"/>
            <a:ext cx="30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2131086" y="5516880"/>
            <a:ext cx="8129450" cy="544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Storage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channels: changing the packet </a:t>
            </a:r>
            <a:r>
              <a:rPr lang="en-US" sz="2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header fields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2133600" y="5932089"/>
            <a:ext cx="8129450" cy="544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Timing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channels: changing the </a:t>
            </a:r>
            <a:r>
              <a:rPr lang="en-US" sz="2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timing 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of </a:t>
            </a:r>
            <a:r>
              <a:rPr lang="en-US" altLang="zh-CN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packets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980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833 -0.11111 " pathEditMode="relative" ptsTypes="AA">
                                      <p:cBhvr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833 -0.11111 " pathEditMode="relative" ptsTypes="AA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"/>
                            </p:stCondLst>
                            <p:childTnLst>
                              <p:par>
                                <p:cTn id="5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1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"/>
                            </p:stCondLst>
                            <p:childTnLst>
                              <p:par>
                                <p:cTn id="6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2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"/>
                            </p:stCondLst>
                            <p:childTnLst>
                              <p:par>
                                <p:cTn id="6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"/>
                            </p:stCondLst>
                            <p:childTnLst>
                              <p:par>
                                <p:cTn id="11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-0.025 -2.59259E-6 " pathEditMode="relative" rAng="0" ptsTypes="AA">
                                      <p:cBhvr>
                                        <p:cTn id="117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"/>
                            </p:stCondLst>
                            <p:childTnLst>
                              <p:par>
                                <p:cTn id="1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"/>
                            </p:stCondLst>
                            <p:childTnLst>
                              <p:par>
                                <p:cTn id="1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00"/>
                            </p:stCondLst>
                            <p:childTnLst>
                              <p:par>
                                <p:cTn id="12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0.04166 -4.44444E-6 " pathEditMode="relative" rAng="0" ptsTypes="AA">
                                      <p:cBhvr>
                                        <p:cTn id="128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00"/>
                            </p:stCondLst>
                            <p:childTnLst>
                              <p:par>
                                <p:cTn id="13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0.01666 -2.59259E-6 " pathEditMode="relative" rAng="0" ptsTypes="AA">
                                      <p:cBhvr>
                                        <p:cTn id="135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700"/>
                            </p:stCondLst>
                            <p:childTnLst>
                              <p:par>
                                <p:cTn id="1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4" grpId="0"/>
      <p:bldP spid="38" grpId="0" animBg="1"/>
      <p:bldP spid="38" grpId="1" animBg="1"/>
      <p:bldP spid="49" grpId="0" animBg="1"/>
      <p:bldP spid="51" grpId="0" animBg="1"/>
      <p:bldP spid="52" grpId="0"/>
      <p:bldP spid="80" grpId="0"/>
      <p:bldP spid="42" grpId="0"/>
      <p:bldP spid="55" grpId="0"/>
      <p:bldP spid="67" grpId="0" animBg="1"/>
      <p:bldP spid="67" grpId="1" animBg="1"/>
      <p:bldP spid="68" grpId="0" animBg="1"/>
      <p:bldP spid="69" grpId="0" animBg="1"/>
      <p:bldP spid="70" grpId="0" animBg="1"/>
      <p:bldP spid="70" grpId="1" animBg="1"/>
      <p:bldP spid="71" grpId="0" animBg="1"/>
      <p:bldP spid="71" grpId="1" animBg="1"/>
      <p:bldP spid="72" grpId="0"/>
      <p:bldP spid="73" grpId="0"/>
      <p:bldP spid="74" grpId="0"/>
      <p:bldP spid="76" grpId="0"/>
      <p:bldP spid="54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14439" y="184028"/>
            <a:ext cx="10763122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How </a:t>
            </a: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effective is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 NetWarden in covert channels mitigation ?   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777254" y="6174561"/>
            <a:ext cx="5880857" cy="4572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algn="ctr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ahoma"/>
                <a:cs typeface="Tahoma"/>
              </a:rPr>
              <a:t>NetWarden can mitigate covert channels </a:t>
            </a:r>
            <a:r>
              <a:rPr lang="en-US" b="1" dirty="0">
                <a:latin typeface="Tahoma"/>
                <a:cs typeface="Tahoma"/>
              </a:rPr>
              <a:t>effectively</a:t>
            </a:r>
            <a:r>
              <a:rPr lang="en-US" dirty="0">
                <a:latin typeface="Tahoma"/>
                <a:cs typeface="Tahoma"/>
              </a:rPr>
              <a:t>.</a:t>
            </a:r>
            <a:endParaRPr lang="en-US" sz="1500" dirty="0">
              <a:latin typeface="Tahoma"/>
              <a:cs typeface="Tahoma"/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5279252" y="1371601"/>
            <a:ext cx="1525142" cy="48514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endParaRPr lang="en-US" sz="1500" b="1" dirty="0">
              <a:latin typeface="Tahoma"/>
              <a:cs typeface="Tahoma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2791988" y="5350470"/>
            <a:ext cx="6452357" cy="4572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ahoma"/>
                <a:cs typeface="Tahoma"/>
              </a:rPr>
              <a:t>Naïve defense: </a:t>
            </a:r>
            <a:r>
              <a:rPr lang="en-US" altLang="zh-CN" dirty="0">
                <a:latin typeface="Tahoma"/>
                <a:cs typeface="Tahoma"/>
              </a:rPr>
              <a:t>renders decoding to a random guess.</a:t>
            </a:r>
            <a:endParaRPr lang="en-US" sz="1500" dirty="0">
              <a:latin typeface="Tahoma"/>
              <a:cs typeface="Tahoma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2791988" y="5758852"/>
            <a:ext cx="5880857" cy="4572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ahoma"/>
                <a:cs typeface="Tahoma"/>
              </a:rPr>
              <a:t>NetWarden: very close</a:t>
            </a:r>
            <a:r>
              <a:rPr lang="en-US" altLang="zh-CN" dirty="0">
                <a:latin typeface="Tahoma"/>
                <a:cs typeface="Tahoma"/>
              </a:rPr>
              <a:t> to a random guess.</a:t>
            </a:r>
            <a:endParaRPr lang="en-US" sz="1500" dirty="0">
              <a:latin typeface="Tahoma"/>
              <a:cs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35789-80F5-43B7-B22B-4AA2EE806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0"/>
          <a:stretch/>
        </p:blipFill>
        <p:spPr>
          <a:xfrm>
            <a:off x="3257106" y="1217919"/>
            <a:ext cx="4950619" cy="3798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771EC7-8CB9-4F91-94BE-9B3A14B36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r="2938" b="1024"/>
          <a:stretch/>
        </p:blipFill>
        <p:spPr>
          <a:xfrm>
            <a:off x="3290793" y="1219200"/>
            <a:ext cx="4786407" cy="3784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55D5A-E728-464F-999C-8E24D3070F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3" r="2284" b="1838"/>
          <a:stretch/>
        </p:blipFill>
        <p:spPr>
          <a:xfrm>
            <a:off x="3324480" y="1217919"/>
            <a:ext cx="4786407" cy="374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1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41550" y="6257261"/>
            <a:ext cx="8207230" cy="4572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algn="ctr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ahoma"/>
                <a:cs typeface="Tahoma"/>
              </a:rPr>
              <a:t>NetWarden can mitigate covert channels </a:t>
            </a:r>
            <a:r>
              <a:rPr lang="en-US" b="1" dirty="0">
                <a:latin typeface="Tahoma"/>
                <a:cs typeface="Tahoma"/>
              </a:rPr>
              <a:t>with minimal performance loss</a:t>
            </a:r>
            <a:r>
              <a:rPr lang="en-US" dirty="0">
                <a:latin typeface="Tahoma"/>
                <a:cs typeface="Tahoma"/>
              </a:rPr>
              <a:t>.</a:t>
            </a:r>
            <a:endParaRPr lang="en-US" sz="1500" dirty="0">
              <a:latin typeface="Tahoma"/>
              <a:cs typeface="Tahoma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2266950" y="5342735"/>
            <a:ext cx="6000750" cy="4572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ahoma"/>
                <a:cs typeface="Tahoma"/>
              </a:rPr>
              <a:t>Naïve defense incurs</a:t>
            </a:r>
            <a:r>
              <a:rPr lang="en-US" altLang="zh-CN" dirty="0">
                <a:latin typeface="Tahoma"/>
                <a:cs typeface="Tahoma"/>
              </a:rPr>
              <a:t> 25% performance penalty</a:t>
            </a:r>
            <a:r>
              <a:rPr lang="en-US" dirty="0">
                <a:latin typeface="Tahoma"/>
                <a:cs typeface="Tahoma"/>
              </a:rPr>
              <a:t>.</a:t>
            </a:r>
            <a:endParaRPr lang="en-US" sz="1500" dirty="0">
              <a:latin typeface="Tahoma"/>
              <a:cs typeface="Tahoma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66950" y="5791201"/>
            <a:ext cx="5829300" cy="4572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ahoma"/>
                <a:cs typeface="Tahoma"/>
              </a:rPr>
              <a:t>NetWarden only has 1% performance deviation.</a:t>
            </a:r>
            <a:endParaRPr lang="en-US" sz="1500" dirty="0">
              <a:latin typeface="Tahoma"/>
              <a:cs typeface="Tahom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9F7BA6-36EF-4FCA-9544-406EB0929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981" y="1505925"/>
            <a:ext cx="6157516" cy="356115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E4D892B-21EC-419E-B9CF-9849C0B7E99E}"/>
              </a:ext>
            </a:extLst>
          </p:cNvPr>
          <p:cNvSpPr txBox="1">
            <a:spLocks/>
          </p:cNvSpPr>
          <p:nvPr/>
        </p:nvSpPr>
        <p:spPr>
          <a:xfrm>
            <a:off x="1428878" y="184028"/>
            <a:ext cx="9414953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How well does NetWarden </a:t>
            </a: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preserve performance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?  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FAC983-D9B0-4C35-A8B8-510299BF2ADD}"/>
              </a:ext>
            </a:extLst>
          </p:cNvPr>
          <p:cNvGrpSpPr/>
          <p:nvPr/>
        </p:nvGrpSpPr>
        <p:grpSpPr>
          <a:xfrm>
            <a:off x="2897981" y="1489471"/>
            <a:ext cx="6157516" cy="3594368"/>
            <a:chOff x="2897981" y="1492346"/>
            <a:chExt cx="6157516" cy="35943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0CE787-288E-4960-9C84-1E7936C59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7981" y="1492346"/>
              <a:ext cx="6157516" cy="3594368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F5AB7BD-C8BE-43E9-88FB-7DC3F88E2FA9}"/>
                </a:ext>
              </a:extLst>
            </p:cNvPr>
            <p:cNvSpPr/>
            <p:nvPr/>
          </p:nvSpPr>
          <p:spPr>
            <a:xfrm>
              <a:off x="5669227" y="2910414"/>
              <a:ext cx="1933573" cy="89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342C15-6DB1-4D07-BD37-1C273663416A}"/>
                </a:ext>
              </a:extLst>
            </p:cNvPr>
            <p:cNvSpPr txBox="1"/>
            <p:nvPr/>
          </p:nvSpPr>
          <p:spPr>
            <a:xfrm>
              <a:off x="6375032" y="3145537"/>
              <a:ext cx="13891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No defense</a:t>
              </a:r>
            </a:p>
            <a:p>
              <a:r>
                <a:rPr lang="en-US" sz="2000" dirty="0"/>
                <a:t>Naive</a:t>
              </a:r>
            </a:p>
          </p:txBody>
        </p:sp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8EB53BD8-A1ED-48B0-A189-E1F2DFB92EB6}"/>
              </a:ext>
            </a:extLst>
          </p:cNvPr>
          <p:cNvGrpSpPr/>
          <p:nvPr/>
        </p:nvGrpSpPr>
        <p:grpSpPr>
          <a:xfrm>
            <a:off x="2911163" y="1495277"/>
            <a:ext cx="6131151" cy="3582446"/>
            <a:chOff x="3216247" y="4201195"/>
            <a:chExt cx="6131151" cy="35824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D4F5F2-1360-404E-A6FB-AD21162BD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16247" y="4201195"/>
              <a:ext cx="6131151" cy="358244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78DB01-0D8E-413A-ADC8-AB07C436017B}"/>
                </a:ext>
              </a:extLst>
            </p:cNvPr>
            <p:cNvSpPr/>
            <p:nvPr/>
          </p:nvSpPr>
          <p:spPr>
            <a:xfrm>
              <a:off x="5990490" y="5610647"/>
              <a:ext cx="1933573" cy="89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F2397E-7397-47D1-B778-435ADC687E0E}"/>
                </a:ext>
              </a:extLst>
            </p:cNvPr>
            <p:cNvSpPr txBox="1"/>
            <p:nvPr/>
          </p:nvSpPr>
          <p:spPr>
            <a:xfrm>
              <a:off x="6676618" y="5509747"/>
              <a:ext cx="138916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No defense</a:t>
              </a:r>
            </a:p>
            <a:p>
              <a:r>
                <a:rPr lang="en-US" sz="2000" dirty="0"/>
                <a:t>NetWarden</a:t>
              </a:r>
            </a:p>
            <a:p>
              <a:r>
                <a:rPr lang="en-US" sz="2000" dirty="0"/>
                <a:t>Naive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89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CD73C4-85CE-46A8-AC2E-6A6AF0C0E163}"/>
              </a:ext>
            </a:extLst>
          </p:cNvPr>
          <p:cNvSpPr txBox="1">
            <a:spLocks/>
          </p:cNvSpPr>
          <p:nvPr/>
        </p:nvSpPr>
        <p:spPr>
          <a:xfrm>
            <a:off x="674085" y="184028"/>
            <a:ext cx="10843831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>
                <a:latin typeface="Tahoma" pitchFamily="34" charset="0"/>
                <a:ea typeface="Tahoma" pitchFamily="34" charset="0"/>
                <a:cs typeface="Tahoma" pitchFamily="34" charset="0"/>
              </a:rPr>
              <a:t>S</a:t>
            </a:r>
            <a:r>
              <a:rPr lang="en-US" altLang="zh-CN" sz="3200">
                <a:latin typeface="Tahoma" pitchFamily="34" charset="0"/>
                <a:ea typeface="Tahoma" pitchFamily="34" charset="0"/>
                <a:cs typeface="Tahoma" pitchFamily="34" charset="0"/>
              </a:rPr>
              <a:t>ee more evaluation results in our paper</a:t>
            </a:r>
            <a:r>
              <a:rPr lang="en-US" sz="3200">
                <a:latin typeface="Tahoma" pitchFamily="34" charset="0"/>
                <a:ea typeface="Tahoma" pitchFamily="34" charset="0"/>
                <a:cs typeface="Tahoma" pitchFamily="34" charset="0"/>
              </a:rPr>
              <a:t>   </a:t>
            </a:r>
            <a:endParaRPr lang="en-US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AutoShape 2" descr="scalability-icon">
            <a:extLst>
              <a:ext uri="{FF2B5EF4-FFF2-40B4-BE49-F238E27FC236}">
                <a16:creationId xmlns:a16="http://schemas.microsoft.com/office/drawing/2014/main" id="{1119F0D6-9B5D-49B9-B140-1C96EA4FE4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94962" y="28383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630593B-8D06-4506-844D-BB345E9C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18" y="3848664"/>
            <a:ext cx="1218896" cy="1402399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3661823-37AA-431E-AAD3-B14A84869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876" y="3988909"/>
            <a:ext cx="1350179" cy="135017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FB75D8F-D7C7-4419-A947-AB450C28AF71}"/>
              </a:ext>
            </a:extLst>
          </p:cNvPr>
          <p:cNvGrpSpPr/>
          <p:nvPr/>
        </p:nvGrpSpPr>
        <p:grpSpPr>
          <a:xfrm>
            <a:off x="7569309" y="1145716"/>
            <a:ext cx="1993609" cy="1692585"/>
            <a:chOff x="7849742" y="1516587"/>
            <a:chExt cx="1993609" cy="1692585"/>
          </a:xfrm>
        </p:grpSpPr>
        <p:pic>
          <p:nvPicPr>
            <p:cNvPr id="15" name="Picture 14" descr="A picture containing weapon, drawing&#10;&#10;Description automatically generated">
              <a:extLst>
                <a:ext uri="{FF2B5EF4-FFF2-40B4-BE49-F238E27FC236}">
                  <a16:creationId xmlns:a16="http://schemas.microsoft.com/office/drawing/2014/main" id="{720ECFF0-0F74-4BDA-94B8-171EA7251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9742" y="1680300"/>
              <a:ext cx="1191766" cy="1019274"/>
            </a:xfrm>
            <a:prstGeom prst="rect">
              <a:avLst/>
            </a:prstGeom>
          </p:spPr>
        </p:pic>
        <p:pic>
          <p:nvPicPr>
            <p:cNvPr id="18" name="Picture 17" descr="A picture containing drawing, window, light&#10;&#10;Description automatically generated">
              <a:extLst>
                <a:ext uri="{FF2B5EF4-FFF2-40B4-BE49-F238E27FC236}">
                  <a16:creationId xmlns:a16="http://schemas.microsoft.com/office/drawing/2014/main" id="{F92A4786-1AA9-4636-AE58-21CA272E4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37" t="12624" r="17618" b="11483"/>
            <a:stretch/>
          </p:blipFill>
          <p:spPr>
            <a:xfrm>
              <a:off x="8557668" y="2189975"/>
              <a:ext cx="831896" cy="1019197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5A073196-7EC4-4145-83CB-EF96AA67F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0011" y="1516587"/>
              <a:ext cx="1013340" cy="1166035"/>
            </a:xfrm>
            <a:prstGeom prst="rect">
              <a:avLst/>
            </a:prstGeom>
          </p:spPr>
        </p:pic>
      </p:grpSp>
      <p:pic>
        <p:nvPicPr>
          <p:cNvPr id="22" name="Picture 21" descr="A picture containing table&#10;&#10;Description automatically generated">
            <a:extLst>
              <a:ext uri="{FF2B5EF4-FFF2-40B4-BE49-F238E27FC236}">
                <a16:creationId xmlns:a16="http://schemas.microsoft.com/office/drawing/2014/main" id="{F839DF9F-E4D3-4622-BAA3-B0FB30DDE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3165" y="1388444"/>
            <a:ext cx="1410116" cy="1461959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08A47EB-3687-47D9-87AF-F7C2FC1040FC}"/>
              </a:ext>
            </a:extLst>
          </p:cNvPr>
          <p:cNvSpPr/>
          <p:nvPr/>
        </p:nvSpPr>
        <p:spPr>
          <a:xfrm>
            <a:off x="7317942" y="2893262"/>
            <a:ext cx="2750482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TCP variants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0B8F43D-5DB2-4199-B1F0-6C33F576F4AF}"/>
              </a:ext>
            </a:extLst>
          </p:cNvPr>
          <p:cNvSpPr/>
          <p:nvPr/>
        </p:nvSpPr>
        <p:spPr>
          <a:xfrm>
            <a:off x="972121" y="2901286"/>
            <a:ext cx="2750482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altLang="zh-C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ystem scalability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E3C7-1DEF-488B-89D7-489421208BE4}"/>
              </a:ext>
            </a:extLst>
          </p:cNvPr>
          <p:cNvSpPr/>
          <p:nvPr/>
        </p:nvSpPr>
        <p:spPr>
          <a:xfrm>
            <a:off x="3970083" y="2893262"/>
            <a:ext cx="2750482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altLang="zh-C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ystem overhead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719EC3A-AC62-4621-A9A8-0DD5878044CE}"/>
              </a:ext>
            </a:extLst>
          </p:cNvPr>
          <p:cNvSpPr/>
          <p:nvPr/>
        </p:nvSpPr>
        <p:spPr>
          <a:xfrm>
            <a:off x="2095850" y="5339088"/>
            <a:ext cx="3457662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 Applications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B63EF07-57B7-48F1-A4F3-ADF682B33B42}"/>
              </a:ext>
            </a:extLst>
          </p:cNvPr>
          <p:cNvSpPr/>
          <p:nvPr/>
        </p:nvSpPr>
        <p:spPr>
          <a:xfrm>
            <a:off x="5892567" y="5336781"/>
            <a:ext cx="3457662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Self-defense techniques</a:t>
            </a:r>
          </a:p>
        </p:txBody>
      </p:sp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D64357A4-159F-428A-9641-CBF1531571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616382" y="1376342"/>
            <a:ext cx="1461959" cy="14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78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09800" y="1066800"/>
            <a:ext cx="815340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   Motivation: Mitigating network covert channels</a:t>
            </a: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State of the art: Performance </a:t>
            </a:r>
            <a:r>
              <a:rPr lang="en-US" altLang="zh-CN" sz="2400" dirty="0">
                <a:solidFill>
                  <a:srgbClr val="00B050"/>
                </a:solidFill>
                <a:latin typeface="Tahoma"/>
                <a:cs typeface="Tahoma"/>
              </a:rPr>
              <a:t>penalty</a:t>
            </a:r>
            <a:endParaRPr lang="en-US" sz="2400" dirty="0">
              <a:solidFill>
                <a:srgbClr val="00B050"/>
              </a:solidFill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Approach: </a:t>
            </a:r>
            <a:r>
              <a:rPr lang="en-US" sz="2400" dirty="0" err="1">
                <a:solidFill>
                  <a:srgbClr val="00B050"/>
                </a:solidFill>
                <a:latin typeface="Tahoma"/>
                <a:cs typeface="Tahoma"/>
              </a:rPr>
              <a:t>N</a:t>
            </a:r>
            <a:r>
              <a:rPr lang="en-US" altLang="zh-CN" sz="2400" dirty="0" err="1">
                <a:solidFill>
                  <a:srgbClr val="00B050"/>
                </a:solidFill>
                <a:latin typeface="Tahoma"/>
                <a:cs typeface="Tahoma"/>
              </a:rPr>
              <a:t>etWarden</a:t>
            </a:r>
            <a:endParaRPr lang="en-US" sz="2400" dirty="0">
              <a:solidFill>
                <a:srgbClr val="00B050"/>
              </a:solidFill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 err="1">
                <a:solidFill>
                  <a:srgbClr val="00B050"/>
                </a:solidFill>
                <a:latin typeface="Tahoma"/>
                <a:cs typeface="Tahoma"/>
              </a:rPr>
              <a:t>NetWarden</a:t>
            </a: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 design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 Challenge #1: Limited programming model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 Challenge #2: Performance preservation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   Evaluation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  Conclusion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5843" y="1143001"/>
            <a:ext cx="304800" cy="412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524001"/>
            <a:ext cx="304800" cy="41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873810"/>
            <a:ext cx="304800" cy="412191"/>
          </a:xfrm>
          <a:prstGeom prst="rect">
            <a:avLst/>
          </a:prstGeom>
        </p:spPr>
      </p:pic>
      <p:pic>
        <p:nvPicPr>
          <p:cNvPr id="10" name="Picture 2" descr="Image result for arrow">
            <a:extLst>
              <a:ext uri="{FF2B5EF4-FFF2-40B4-BE49-F238E27FC236}">
                <a16:creationId xmlns:a16="http://schemas.microsoft.com/office/drawing/2014/main" id="{87306663-8916-4796-B9B0-DFC5F47DF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769">
            <a:off x="1911390" y="4256568"/>
            <a:ext cx="384175" cy="29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3413A0-8E1D-4739-B698-8AE7C284780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8766" y="2398523"/>
            <a:ext cx="304800" cy="412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A9BAF7-7094-4A41-BA0F-23C72E241CF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54769">
            <a:off x="1955567" y="3734318"/>
            <a:ext cx="304800" cy="4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16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Conclusion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828800" y="1295400"/>
            <a:ext cx="9525000" cy="449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Motivation: Mitigating network covert channels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Key limitation of existing approaches: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b="1" dirty="0">
                <a:latin typeface="Tahoma"/>
                <a:cs typeface="Tahoma"/>
              </a:rPr>
              <a:t>Performance penalty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Our approach: </a:t>
            </a:r>
            <a:r>
              <a:rPr lang="en-US" sz="2400" dirty="0" err="1">
                <a:latin typeface="Tahoma"/>
                <a:cs typeface="Tahoma"/>
              </a:rPr>
              <a:t>NetWarden</a:t>
            </a:r>
            <a:endParaRPr lang="en-US" sz="2400" dirty="0">
              <a:latin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Principles of hardware/software co-design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Efficient defenses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Performance preservation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Evaluation: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Mitigates covert channels with </a:t>
            </a:r>
            <a:r>
              <a:rPr lang="en-US" sz="2200" b="1" dirty="0">
                <a:latin typeface="Tahoma"/>
                <a:cs typeface="Tahoma"/>
              </a:rPr>
              <a:t>minimum performance loss</a:t>
            </a:r>
            <a:r>
              <a:rPr lang="en-US" sz="2200" dirty="0">
                <a:latin typeface="Tahoma"/>
                <a:cs typeface="Tahoma"/>
              </a:rPr>
              <a:t>!</a:t>
            </a:r>
          </a:p>
          <a:p>
            <a:pPr marL="0" lvl="1">
              <a:spcBef>
                <a:spcPct val="20000"/>
              </a:spcBef>
              <a:buSzPct val="130000"/>
              <a:defRPr/>
            </a:pPr>
            <a:endParaRPr lang="en-US" sz="1500" dirty="0">
              <a:solidFill>
                <a:srgbClr val="00B050"/>
              </a:solidFill>
              <a:latin typeface="Tahoma"/>
              <a:cs typeface="Tahoma"/>
            </a:endParaRPr>
          </a:p>
          <a:p>
            <a:pPr marL="0" lvl="1">
              <a:spcBef>
                <a:spcPct val="20000"/>
              </a:spcBef>
              <a:buSzPct val="130000"/>
              <a:defRPr/>
            </a:pPr>
            <a:r>
              <a:rPr lang="en-US" sz="2400" b="1" dirty="0">
                <a:solidFill>
                  <a:srgbClr val="FF0000"/>
                </a:solidFill>
                <a:latin typeface="Tahoma"/>
                <a:cs typeface="Tahoma"/>
              </a:rPr>
              <a:t>		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1C69FB-DA82-491B-831B-1D7A5B5A0A38}"/>
              </a:ext>
            </a:extLst>
          </p:cNvPr>
          <p:cNvSpPr/>
          <p:nvPr/>
        </p:nvSpPr>
        <p:spPr>
          <a:xfrm>
            <a:off x="1828800" y="5168912"/>
            <a:ext cx="7933134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Source code: </a:t>
            </a:r>
            <a:r>
              <a:rPr lang="en-US" sz="2400" dirty="0">
                <a:hlinkClick r:id="rId4"/>
              </a:rPr>
              <a:t>https://github.com/jiarong0907/NetWarden</a:t>
            </a:r>
            <a:endParaRPr lang="en-US" sz="2400" dirty="0"/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Looking for internship in 2021 summer!</a:t>
            </a:r>
          </a:p>
        </p:txBody>
      </p:sp>
      <p:sp>
        <p:nvSpPr>
          <p:cNvPr id="9" name="文本框 1">
            <a:extLst>
              <a:ext uri="{FF2B5EF4-FFF2-40B4-BE49-F238E27FC236}">
                <a16:creationId xmlns:a16="http://schemas.microsoft.com/office/drawing/2014/main" id="{8EAE4A41-2ECF-4489-A35A-9E08A0479E9F}"/>
              </a:ext>
            </a:extLst>
          </p:cNvPr>
          <p:cNvSpPr txBox="1"/>
          <p:nvPr/>
        </p:nvSpPr>
        <p:spPr>
          <a:xfrm>
            <a:off x="4588947" y="6075144"/>
            <a:ext cx="241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lang="en-US" altLang="zh-CN" sz="3600" dirty="0">
                <a:solidFill>
                  <a:srgbClr val="FF0000"/>
                </a:solidFill>
                <a:latin typeface="Tahoma"/>
                <a:cs typeface="Tahoma"/>
              </a:rPr>
              <a:t>uestions?</a:t>
            </a:r>
            <a:endParaRPr lang="en-US" sz="36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16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4"/>
    </mc:Choice>
    <mc:Fallback xmlns="">
      <p:transition spd="slow" advTm="5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52600" y="228600"/>
            <a:ext cx="86106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Covert channels are a </a:t>
            </a: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difficult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 problem</a:t>
            </a:r>
          </a:p>
        </p:txBody>
      </p:sp>
      <p:sp>
        <p:nvSpPr>
          <p:cNvPr id="87" name="灯片编号占位符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9E7B4F-60D7-4933-8135-5C8ABB6E532B}"/>
              </a:ext>
            </a:extLst>
          </p:cNvPr>
          <p:cNvSpPr txBox="1">
            <a:spLocks/>
          </p:cNvSpPr>
          <p:nvPr/>
        </p:nvSpPr>
        <p:spPr>
          <a:xfrm>
            <a:off x="2330534" y="4336309"/>
            <a:ext cx="8474486" cy="237531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Detection is difficult </a:t>
            </a:r>
            <a:r>
              <a:rPr lang="en-US" altLang="zh-CN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due to non-determinism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7143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P</a:t>
            </a:r>
            <a:r>
              <a:rPr lang="en-US" altLang="zh-CN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rotocols fields, e.g., TCP initial sequence numbers 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7143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Protocol events, e.g., inter-packet gaps</a:t>
            </a:r>
          </a:p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Mitigation is difficult due to high traffic volume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7143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Operate on every packet of </a:t>
            </a:r>
            <a:r>
              <a:rPr lang="en-US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Tbps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traffic</a:t>
            </a:r>
          </a:p>
          <a:p>
            <a:pPr marL="7143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2" name="组合 1">
            <a:extLst>
              <a:ext uri="{FF2B5EF4-FFF2-40B4-BE49-F238E27FC236}">
                <a16:creationId xmlns:a16="http://schemas.microsoft.com/office/drawing/2014/main" id="{C6182CC0-F116-4360-A3C9-2CD8DC57D30B}"/>
              </a:ext>
            </a:extLst>
          </p:cNvPr>
          <p:cNvGrpSpPr/>
          <p:nvPr/>
        </p:nvGrpSpPr>
        <p:grpSpPr>
          <a:xfrm>
            <a:off x="585205" y="2833189"/>
            <a:ext cx="1528268" cy="695911"/>
            <a:chOff x="4981298" y="2590800"/>
            <a:chExt cx="1643931" cy="695911"/>
          </a:xfrm>
        </p:grpSpPr>
        <p:grpSp>
          <p:nvGrpSpPr>
            <p:cNvPr id="13" name="组合 17">
              <a:extLst>
                <a:ext uri="{FF2B5EF4-FFF2-40B4-BE49-F238E27FC236}">
                  <a16:creationId xmlns:a16="http://schemas.microsoft.com/office/drawing/2014/main" id="{2D18C9D0-EC73-4B6D-9733-422C92A83F3E}"/>
                </a:ext>
              </a:extLst>
            </p:cNvPr>
            <p:cNvGrpSpPr/>
            <p:nvPr/>
          </p:nvGrpSpPr>
          <p:grpSpPr>
            <a:xfrm>
              <a:off x="4981298" y="2590800"/>
              <a:ext cx="1643931" cy="695911"/>
              <a:chOff x="5035706" y="2795236"/>
              <a:chExt cx="1349736" cy="557563"/>
            </a:xfrm>
          </p:grpSpPr>
          <p:sp>
            <p:nvSpPr>
              <p:cNvPr id="15" name="TextBox 283">
                <a:extLst>
                  <a:ext uri="{FF2B5EF4-FFF2-40B4-BE49-F238E27FC236}">
                    <a16:creationId xmlns:a16="http://schemas.microsoft.com/office/drawing/2014/main" id="{77CE899B-621B-4CC2-8F04-14775BFBE748}"/>
                  </a:ext>
                </a:extLst>
              </p:cNvPr>
              <p:cNvSpPr txBox="1"/>
              <p:nvPr/>
            </p:nvSpPr>
            <p:spPr>
              <a:xfrm>
                <a:off x="5037502" y="2798173"/>
                <a:ext cx="1334860" cy="271249"/>
              </a:xfrm>
              <a:prstGeom prst="rect">
                <a:avLst/>
              </a:prstGeom>
              <a:solidFill>
                <a:schemeClr val="accent5">
                  <a:alpha val="50196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TCP ISN</a:t>
                </a:r>
                <a:r>
                  <a:rPr lang="en-US" altLang="zh-CN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1011</a:t>
                </a:r>
              </a:p>
            </p:txBody>
          </p:sp>
          <p:grpSp>
            <p:nvGrpSpPr>
              <p:cNvPr id="16" name="组合 14">
                <a:extLst>
                  <a:ext uri="{FF2B5EF4-FFF2-40B4-BE49-F238E27FC236}">
                    <a16:creationId xmlns:a16="http://schemas.microsoft.com/office/drawing/2014/main" id="{C4C87CA7-484B-44D6-ADD7-6E10105539E6}"/>
                  </a:ext>
                </a:extLst>
              </p:cNvPr>
              <p:cNvGrpSpPr/>
              <p:nvPr/>
            </p:nvGrpSpPr>
            <p:grpSpPr>
              <a:xfrm>
                <a:off x="5035706" y="2795236"/>
                <a:ext cx="1349736" cy="557563"/>
                <a:chOff x="5035706" y="2795236"/>
                <a:chExt cx="1349736" cy="557563"/>
              </a:xfrm>
            </p:grpSpPr>
            <p:sp>
              <p:nvSpPr>
                <p:cNvPr id="17" name="Rectangle 30">
                  <a:extLst>
                    <a:ext uri="{FF2B5EF4-FFF2-40B4-BE49-F238E27FC236}">
                      <a16:creationId xmlns:a16="http://schemas.microsoft.com/office/drawing/2014/main" id="{DF583B31-00C4-4736-9FA6-67EB19B74689}"/>
                    </a:ext>
                  </a:extLst>
                </p:cNvPr>
                <p:cNvSpPr/>
                <p:nvPr/>
              </p:nvSpPr>
              <p:spPr>
                <a:xfrm>
                  <a:off x="5035706" y="2795236"/>
                  <a:ext cx="1343626" cy="55756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" name="TextBox 283">
                  <a:extLst>
                    <a:ext uri="{FF2B5EF4-FFF2-40B4-BE49-F238E27FC236}">
                      <a16:creationId xmlns:a16="http://schemas.microsoft.com/office/drawing/2014/main" id="{CD5349B6-2E09-4FF0-A7C7-1745528A5DD7}"/>
                    </a:ext>
                  </a:extLst>
                </p:cNvPr>
                <p:cNvSpPr txBox="1"/>
                <p:nvPr/>
              </p:nvSpPr>
              <p:spPr>
                <a:xfrm>
                  <a:off x="5044278" y="3073854"/>
                  <a:ext cx="1341164" cy="271249"/>
                </a:xfrm>
                <a:prstGeom prst="rect">
                  <a:avLst/>
                </a:prstGeom>
                <a:solidFill>
                  <a:srgbClr val="008000">
                    <a:alpha val="50196"/>
                  </a:srgbClr>
                </a:solidFill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 E L </a:t>
                  </a:r>
                  <a:r>
                    <a:rPr lang="en-US" sz="1600" dirty="0" err="1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L</a:t>
                  </a:r>
                  <a:r>
                    <a:rPr lang="en-US" sz="16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O</a:t>
                  </a:r>
                </a:p>
              </p:txBody>
            </p:sp>
          </p:grpSp>
        </p:grpSp>
        <p:cxnSp>
          <p:nvCxnSpPr>
            <p:cNvPr id="14" name="直接连接符 63">
              <a:extLst>
                <a:ext uri="{FF2B5EF4-FFF2-40B4-BE49-F238E27FC236}">
                  <a16:creationId xmlns:a16="http://schemas.microsoft.com/office/drawing/2014/main" id="{62A42E40-CDFE-4B8D-BEA1-53A3A935CEC5}"/>
                </a:ext>
              </a:extLst>
            </p:cNvPr>
            <p:cNvCxnSpPr/>
            <p:nvPr/>
          </p:nvCxnSpPr>
          <p:spPr>
            <a:xfrm>
              <a:off x="4989787" y="2933021"/>
              <a:ext cx="162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1CC601-1E2A-4442-90E8-95F7F243F123}"/>
              </a:ext>
            </a:extLst>
          </p:cNvPr>
          <p:cNvCxnSpPr>
            <a:cxnSpLocks/>
          </p:cNvCxnSpPr>
          <p:nvPr/>
        </p:nvCxnSpPr>
        <p:spPr>
          <a:xfrm flipV="1">
            <a:off x="2176710" y="2652363"/>
            <a:ext cx="571500" cy="334752"/>
          </a:xfrm>
          <a:prstGeom prst="straightConnector1">
            <a:avLst/>
          </a:prstGeom>
          <a:ln w="38100">
            <a:solidFill>
              <a:srgbClr val="BF0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C3AEAC6-134F-495E-AFED-99A06D640E5E}"/>
              </a:ext>
            </a:extLst>
          </p:cNvPr>
          <p:cNvSpPr txBox="1">
            <a:spLocks/>
          </p:cNvSpPr>
          <p:nvPr/>
        </p:nvSpPr>
        <p:spPr>
          <a:xfrm>
            <a:off x="3426538" y="2335677"/>
            <a:ext cx="2347216" cy="414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A malicious packet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125C6E-6054-4F79-9FC9-76107AA4DA56}"/>
              </a:ext>
            </a:extLst>
          </p:cNvPr>
          <p:cNvCxnSpPr>
            <a:cxnSpLocks/>
          </p:cNvCxnSpPr>
          <p:nvPr/>
        </p:nvCxnSpPr>
        <p:spPr>
          <a:xfrm>
            <a:off x="2204870" y="3325947"/>
            <a:ext cx="571500" cy="301738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49E7C60-EFDE-4786-851E-80EDB1B92523}"/>
              </a:ext>
            </a:extLst>
          </p:cNvPr>
          <p:cNvSpPr txBox="1">
            <a:spLocks/>
          </p:cNvSpPr>
          <p:nvPr/>
        </p:nvSpPr>
        <p:spPr>
          <a:xfrm>
            <a:off x="3397219" y="3404407"/>
            <a:ext cx="2045225" cy="414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A normal packet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DBB15EF-0050-44A1-AD60-851201565B9C}"/>
              </a:ext>
            </a:extLst>
          </p:cNvPr>
          <p:cNvGrpSpPr/>
          <p:nvPr/>
        </p:nvGrpSpPr>
        <p:grpSpPr>
          <a:xfrm>
            <a:off x="5800725" y="3130925"/>
            <a:ext cx="2539028" cy="396724"/>
            <a:chOff x="5800725" y="2777357"/>
            <a:chExt cx="2539028" cy="396724"/>
          </a:xfrm>
        </p:grpSpPr>
        <p:cxnSp>
          <p:nvCxnSpPr>
            <p:cNvPr id="34" name="Straight Arrow Connector 93">
              <a:extLst>
                <a:ext uri="{FF2B5EF4-FFF2-40B4-BE49-F238E27FC236}">
                  <a16:creationId xmlns:a16="http://schemas.microsoft.com/office/drawing/2014/main" id="{8B754CAC-0917-400E-A5F7-F817F2E904DC}"/>
                </a:ext>
              </a:extLst>
            </p:cNvPr>
            <p:cNvCxnSpPr/>
            <p:nvPr/>
          </p:nvCxnSpPr>
          <p:spPr>
            <a:xfrm>
              <a:off x="5800725" y="3174081"/>
              <a:ext cx="253902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94">
              <a:extLst>
                <a:ext uri="{FF2B5EF4-FFF2-40B4-BE49-F238E27FC236}">
                  <a16:creationId xmlns:a16="http://schemas.microsoft.com/office/drawing/2014/main" id="{0F45D44D-7755-4CEC-A9B6-7D08420C6018}"/>
                </a:ext>
              </a:extLst>
            </p:cNvPr>
            <p:cNvSpPr txBox="1"/>
            <p:nvPr/>
          </p:nvSpPr>
          <p:spPr>
            <a:xfrm flipH="1">
              <a:off x="5959415" y="2777357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36" name="TextBox 95">
              <a:extLst>
                <a:ext uri="{FF2B5EF4-FFF2-40B4-BE49-F238E27FC236}">
                  <a16:creationId xmlns:a16="http://schemas.microsoft.com/office/drawing/2014/main" id="{317CFB15-A9EB-4779-B758-BF0E8E7D0EDC}"/>
                </a:ext>
              </a:extLst>
            </p:cNvPr>
            <p:cNvSpPr txBox="1"/>
            <p:nvPr/>
          </p:nvSpPr>
          <p:spPr>
            <a:xfrm flipH="1">
              <a:off x="6514826" y="2777357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37" name="TextBox 96">
              <a:extLst>
                <a:ext uri="{FF2B5EF4-FFF2-40B4-BE49-F238E27FC236}">
                  <a16:creationId xmlns:a16="http://schemas.microsoft.com/office/drawing/2014/main" id="{EB94E55D-0A93-45BB-A061-99AEAA543F51}"/>
                </a:ext>
              </a:extLst>
            </p:cNvPr>
            <p:cNvSpPr txBox="1"/>
            <p:nvPr/>
          </p:nvSpPr>
          <p:spPr>
            <a:xfrm flipH="1">
              <a:off x="6832206" y="2777357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38" name="TextBox 97">
              <a:extLst>
                <a:ext uri="{FF2B5EF4-FFF2-40B4-BE49-F238E27FC236}">
                  <a16:creationId xmlns:a16="http://schemas.microsoft.com/office/drawing/2014/main" id="{B88E23DF-BA01-4F63-B055-BBA32E354408}"/>
                </a:ext>
              </a:extLst>
            </p:cNvPr>
            <p:cNvSpPr txBox="1"/>
            <p:nvPr/>
          </p:nvSpPr>
          <p:spPr>
            <a:xfrm flipH="1">
              <a:off x="7466963" y="2777357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39" name="TextBox 98">
              <a:extLst>
                <a:ext uri="{FF2B5EF4-FFF2-40B4-BE49-F238E27FC236}">
                  <a16:creationId xmlns:a16="http://schemas.microsoft.com/office/drawing/2014/main" id="{238B6C1F-89E2-4AF0-8B50-CF280215D703}"/>
                </a:ext>
              </a:extLst>
            </p:cNvPr>
            <p:cNvSpPr txBox="1"/>
            <p:nvPr/>
          </p:nvSpPr>
          <p:spPr>
            <a:xfrm flipH="1">
              <a:off x="8022375" y="2777357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3E69D5-7BB5-48E0-B5E3-96DF90141311}"/>
              </a:ext>
            </a:extLst>
          </p:cNvPr>
          <p:cNvCxnSpPr>
            <a:cxnSpLocks/>
          </p:cNvCxnSpPr>
          <p:nvPr/>
        </p:nvCxnSpPr>
        <p:spPr>
          <a:xfrm flipV="1">
            <a:off x="8429062" y="2700446"/>
            <a:ext cx="571500" cy="334752"/>
          </a:xfrm>
          <a:prstGeom prst="straightConnector1">
            <a:avLst/>
          </a:prstGeom>
          <a:ln w="38100">
            <a:solidFill>
              <a:srgbClr val="BF0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F8C2B4F-6E6A-4BBA-89F3-697118B6412D}"/>
              </a:ext>
            </a:extLst>
          </p:cNvPr>
          <p:cNvSpPr txBox="1">
            <a:spLocks/>
          </p:cNvSpPr>
          <p:nvPr/>
        </p:nvSpPr>
        <p:spPr>
          <a:xfrm>
            <a:off x="9782084" y="2515520"/>
            <a:ext cx="1862541" cy="414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Malicious timing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510F94-FFAB-46B8-A92B-6B423726522C}"/>
              </a:ext>
            </a:extLst>
          </p:cNvPr>
          <p:cNvCxnSpPr>
            <a:cxnSpLocks/>
          </p:cNvCxnSpPr>
          <p:nvPr/>
        </p:nvCxnSpPr>
        <p:spPr>
          <a:xfrm>
            <a:off x="8457222" y="3374030"/>
            <a:ext cx="571500" cy="301738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3ADF4E7E-E74F-4A0A-B5BD-CF33E4F9EC3E}"/>
              </a:ext>
            </a:extLst>
          </p:cNvPr>
          <p:cNvSpPr txBox="1">
            <a:spLocks/>
          </p:cNvSpPr>
          <p:nvPr/>
        </p:nvSpPr>
        <p:spPr>
          <a:xfrm>
            <a:off x="9794276" y="3468337"/>
            <a:ext cx="1692309" cy="414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Normal timing</a:t>
            </a:r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7E74DD11-7FC9-454F-8E14-77ADB882E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57423" y="3349759"/>
            <a:ext cx="527278" cy="526780"/>
          </a:xfrm>
          <a:prstGeom prst="rect">
            <a:avLst/>
          </a:prstGeom>
        </p:spPr>
      </p:pic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0ECFA7FC-49F8-4EA1-867F-1F5BFABCA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365" y="2329691"/>
            <a:ext cx="711477" cy="557677"/>
          </a:xfrm>
          <a:prstGeom prst="rect">
            <a:avLst/>
          </a:prstGeom>
        </p:spPr>
      </p:pic>
      <p:pic>
        <p:nvPicPr>
          <p:cNvPr id="33" name="Picture 3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F11E082C-11EA-41F6-A46E-3CBC727D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168705" y="3403532"/>
            <a:ext cx="527278" cy="526780"/>
          </a:xfrm>
          <a:prstGeom prst="rect">
            <a:avLst/>
          </a:prstGeom>
        </p:spPr>
      </p:pic>
      <p:pic>
        <p:nvPicPr>
          <p:cNvPr id="44" name="Picture 43" descr="A drawing of a face&#10;&#10;Description automatically generated">
            <a:extLst>
              <a:ext uri="{FF2B5EF4-FFF2-40B4-BE49-F238E27FC236}">
                <a16:creationId xmlns:a16="http://schemas.microsoft.com/office/drawing/2014/main" id="{80974F3B-5075-495C-BAC8-D6F0292EF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2799" y="2505505"/>
            <a:ext cx="711477" cy="5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8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41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820475-948F-4A46-90F0-EBB013873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143" y="1415433"/>
            <a:ext cx="2671345" cy="217747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370456" y="76200"/>
            <a:ext cx="944879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State of the art</a:t>
            </a:r>
          </a:p>
        </p:txBody>
      </p:sp>
      <p:sp>
        <p:nvSpPr>
          <p:cNvPr id="87" name="灯片编号占位符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3" name="直接箭头连接符 2"/>
          <p:cNvCxnSpPr>
            <a:cxnSpLocks/>
          </p:cNvCxnSpPr>
          <p:nvPr/>
        </p:nvCxnSpPr>
        <p:spPr>
          <a:xfrm>
            <a:off x="1782462" y="2208546"/>
            <a:ext cx="9670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289"/>
          <p:cNvSpPr txBox="1"/>
          <p:nvPr/>
        </p:nvSpPr>
        <p:spPr>
          <a:xfrm>
            <a:off x="1618629" y="1883718"/>
            <a:ext cx="1280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replace (+2)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4751" y="2700301"/>
            <a:ext cx="3337318" cy="368313"/>
            <a:chOff x="3395957" y="3551204"/>
            <a:chExt cx="3337318" cy="368313"/>
          </a:xfrm>
        </p:grpSpPr>
        <p:sp>
          <p:nvSpPr>
            <p:cNvPr id="188" name="TextBox 283"/>
            <p:cNvSpPr txBox="1"/>
            <p:nvPr/>
          </p:nvSpPr>
          <p:spPr>
            <a:xfrm>
              <a:off x="3395957" y="3642518"/>
              <a:ext cx="946624" cy="276999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SeqNo</a:t>
              </a:r>
              <a:r>
                <a:rPr lang="zh-CN" alt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= </a:t>
              </a:r>
              <a:r>
                <a:rPr lang="en-US" sz="1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</a:t>
              </a:r>
            </a:p>
          </p:txBody>
        </p:sp>
        <p:cxnSp>
          <p:nvCxnSpPr>
            <p:cNvPr id="189" name="直接箭头连接符 188"/>
            <p:cNvCxnSpPr>
              <a:cxnSpLocks/>
            </p:cNvCxnSpPr>
            <p:nvPr/>
          </p:nvCxnSpPr>
          <p:spPr>
            <a:xfrm>
              <a:off x="4416107" y="3875829"/>
              <a:ext cx="10187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289"/>
            <p:cNvSpPr txBox="1"/>
            <p:nvPr/>
          </p:nvSpPr>
          <p:spPr>
            <a:xfrm>
              <a:off x="4059451" y="3551204"/>
              <a:ext cx="16529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replace (+2)</a:t>
              </a:r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" name="TextBox 283"/>
            <p:cNvSpPr txBox="1"/>
            <p:nvPr/>
          </p:nvSpPr>
          <p:spPr>
            <a:xfrm>
              <a:off x="5562508" y="3621061"/>
              <a:ext cx="1170767" cy="276999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SeqNo</a:t>
              </a: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= </a:t>
              </a:r>
              <a:r>
                <a:rPr lang="en-US" sz="1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+2</a:t>
              </a: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614751" y="3152352"/>
            <a:ext cx="3337319" cy="370644"/>
            <a:chOff x="3395957" y="3548873"/>
            <a:chExt cx="3337319" cy="370644"/>
          </a:xfrm>
        </p:grpSpPr>
        <p:sp>
          <p:nvSpPr>
            <p:cNvPr id="193" name="TextBox 283"/>
            <p:cNvSpPr txBox="1"/>
            <p:nvPr/>
          </p:nvSpPr>
          <p:spPr>
            <a:xfrm>
              <a:off x="3395957" y="3642518"/>
              <a:ext cx="940464" cy="276999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SeqNo</a:t>
              </a: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= </a:t>
              </a:r>
              <a:r>
                <a:rPr lang="en-US" sz="1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</a:t>
              </a:r>
            </a:p>
          </p:txBody>
        </p:sp>
        <p:cxnSp>
          <p:nvCxnSpPr>
            <p:cNvPr id="194" name="直接箭头连接符 193"/>
            <p:cNvCxnSpPr>
              <a:cxnSpLocks/>
            </p:cNvCxnSpPr>
            <p:nvPr/>
          </p:nvCxnSpPr>
          <p:spPr>
            <a:xfrm>
              <a:off x="4416108" y="3880906"/>
              <a:ext cx="10187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289"/>
            <p:cNvSpPr txBox="1"/>
            <p:nvPr/>
          </p:nvSpPr>
          <p:spPr>
            <a:xfrm>
              <a:off x="4059451" y="3548873"/>
              <a:ext cx="16529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replace (+2)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" name="TextBox 283"/>
            <p:cNvSpPr txBox="1"/>
            <p:nvPr/>
          </p:nvSpPr>
          <p:spPr>
            <a:xfrm>
              <a:off x="5556349" y="3621061"/>
              <a:ext cx="1176927" cy="276999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SeqNo</a:t>
              </a: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= </a:t>
              </a:r>
              <a:r>
                <a:rPr lang="en-US" sz="1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 +2</a:t>
              </a: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614750" y="3571848"/>
            <a:ext cx="3348380" cy="365450"/>
            <a:chOff x="3395956" y="3554067"/>
            <a:chExt cx="3348380" cy="365450"/>
          </a:xfrm>
        </p:grpSpPr>
        <p:sp>
          <p:nvSpPr>
            <p:cNvPr id="198" name="TextBox 283"/>
            <p:cNvSpPr txBox="1"/>
            <p:nvPr/>
          </p:nvSpPr>
          <p:spPr>
            <a:xfrm>
              <a:off x="3395956" y="3642518"/>
              <a:ext cx="946625" cy="276999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SeqNo</a:t>
              </a: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= </a:t>
              </a:r>
              <a:r>
                <a:rPr lang="en-US" sz="1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</a:p>
          </p:txBody>
        </p:sp>
        <p:cxnSp>
          <p:nvCxnSpPr>
            <p:cNvPr id="199" name="直接箭头连接符 198"/>
            <p:cNvCxnSpPr>
              <a:cxnSpLocks/>
            </p:cNvCxnSpPr>
            <p:nvPr/>
          </p:nvCxnSpPr>
          <p:spPr>
            <a:xfrm>
              <a:off x="4427168" y="3886100"/>
              <a:ext cx="10187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289"/>
            <p:cNvSpPr txBox="1"/>
            <p:nvPr/>
          </p:nvSpPr>
          <p:spPr>
            <a:xfrm>
              <a:off x="4063844" y="3554067"/>
              <a:ext cx="16529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replace (+2)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1" name="TextBox 283"/>
            <p:cNvSpPr txBox="1"/>
            <p:nvPr/>
          </p:nvSpPr>
          <p:spPr>
            <a:xfrm>
              <a:off x="5573569" y="3621061"/>
              <a:ext cx="1170767" cy="276999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SeqNo</a:t>
              </a: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= </a:t>
              </a:r>
              <a:r>
                <a:rPr lang="en-US" sz="1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 +2</a:t>
              </a:r>
            </a:p>
          </p:txBody>
        </p:sp>
      </p:grpSp>
      <p:grpSp>
        <p:nvGrpSpPr>
          <p:cNvPr id="202" name="组合 201"/>
          <p:cNvGrpSpPr/>
          <p:nvPr/>
        </p:nvGrpSpPr>
        <p:grpSpPr>
          <a:xfrm>
            <a:off x="610396" y="4009662"/>
            <a:ext cx="3362720" cy="353490"/>
            <a:chOff x="3395956" y="3566027"/>
            <a:chExt cx="3362720" cy="353490"/>
          </a:xfrm>
        </p:grpSpPr>
        <p:sp>
          <p:nvSpPr>
            <p:cNvPr id="203" name="TextBox 283"/>
            <p:cNvSpPr txBox="1"/>
            <p:nvPr/>
          </p:nvSpPr>
          <p:spPr>
            <a:xfrm>
              <a:off x="3395956" y="3642518"/>
              <a:ext cx="944819" cy="276999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SeqNo</a:t>
              </a: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= </a:t>
              </a:r>
              <a:r>
                <a:rPr lang="en-US" sz="1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</a:p>
          </p:txBody>
        </p:sp>
        <p:cxnSp>
          <p:nvCxnSpPr>
            <p:cNvPr id="204" name="直接箭头连接符 203"/>
            <p:cNvCxnSpPr>
              <a:cxnSpLocks/>
            </p:cNvCxnSpPr>
            <p:nvPr/>
          </p:nvCxnSpPr>
          <p:spPr>
            <a:xfrm>
              <a:off x="4437154" y="3898060"/>
              <a:ext cx="10230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89"/>
            <p:cNvSpPr txBox="1"/>
            <p:nvPr/>
          </p:nvSpPr>
          <p:spPr>
            <a:xfrm>
              <a:off x="4071758" y="3566027"/>
              <a:ext cx="16529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replace (+2)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" name="TextBox 283"/>
            <p:cNvSpPr txBox="1"/>
            <p:nvPr/>
          </p:nvSpPr>
          <p:spPr>
            <a:xfrm>
              <a:off x="5594337" y="3621061"/>
              <a:ext cx="1164339" cy="276999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SeqNo</a:t>
              </a: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= </a:t>
              </a:r>
              <a:r>
                <a:rPr lang="en-US" sz="1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 +2</a:t>
              </a:r>
            </a:p>
          </p:txBody>
        </p:sp>
      </p:grpSp>
      <p:sp>
        <p:nvSpPr>
          <p:cNvPr id="212" name="Content Placeholder 2"/>
          <p:cNvSpPr txBox="1">
            <a:spLocks/>
          </p:cNvSpPr>
          <p:nvPr/>
        </p:nvSpPr>
        <p:spPr>
          <a:xfrm>
            <a:off x="1960699" y="4349125"/>
            <a:ext cx="533400" cy="519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…</a:t>
            </a:r>
          </a:p>
        </p:txBody>
      </p:sp>
      <p:sp>
        <p:nvSpPr>
          <p:cNvPr id="213" name="Content Placeholder 2"/>
          <p:cNvSpPr txBox="1">
            <a:spLocks/>
          </p:cNvSpPr>
          <p:nvPr/>
        </p:nvSpPr>
        <p:spPr>
          <a:xfrm>
            <a:off x="2159098" y="4937707"/>
            <a:ext cx="8794651" cy="1022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Many defenses have been proposed: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ISN storage channel: 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ahoma"/>
                <a:cs typeface="Tahoma"/>
              </a:rPr>
              <a:t>Add the same offset to TCP sequence numbers 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IP timing channel: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ahoma"/>
                <a:cs typeface="Tahoma"/>
              </a:rPr>
              <a:t>Add random delays to destroy original timing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Tahoma"/>
              <a:cs typeface="Tahom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09611" y="1343387"/>
            <a:ext cx="1295660" cy="1019974"/>
            <a:chOff x="3164160" y="2079873"/>
            <a:chExt cx="1578011" cy="1019974"/>
          </a:xfrm>
        </p:grpSpPr>
        <p:sp>
          <p:nvSpPr>
            <p:cNvPr id="112" name="TextBox 289"/>
            <p:cNvSpPr txBox="1"/>
            <p:nvPr/>
          </p:nvSpPr>
          <p:spPr>
            <a:xfrm>
              <a:off x="3334211" y="2079873"/>
              <a:ext cx="1407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TCP sender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164160" y="2550550"/>
              <a:ext cx="1368200" cy="549297"/>
              <a:chOff x="4974573" y="2590801"/>
              <a:chExt cx="1368200" cy="549297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4974573" y="2590801"/>
                <a:ext cx="1368200" cy="549297"/>
                <a:chOff x="5030183" y="2795237"/>
                <a:chExt cx="1123349" cy="440096"/>
              </a:xfrm>
            </p:grpSpPr>
            <p:sp>
              <p:nvSpPr>
                <p:cNvPr id="71" name="TextBox 283"/>
                <p:cNvSpPr txBox="1"/>
                <p:nvPr/>
              </p:nvSpPr>
              <p:spPr>
                <a:xfrm>
                  <a:off x="5037501" y="2801639"/>
                  <a:ext cx="1106521" cy="209602"/>
                </a:xfrm>
                <a:prstGeom prst="rect">
                  <a:avLst/>
                </a:prstGeom>
                <a:solidFill>
                  <a:schemeClr val="accent5">
                    <a:alpha val="50196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TCP ISN</a:t>
                  </a:r>
                  <a:r>
                    <a:rPr lang="en-US" altLang="zh-CN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:</a:t>
                  </a: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</a:t>
                  </a:r>
                  <a:r>
                    <a:rPr lang="en-US" sz="1100" dirty="0">
                      <a:solidFill>
                        <a:srgbClr val="FF000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1011</a:t>
                  </a:r>
                </a:p>
              </p:txBody>
            </p:sp>
            <p:grpSp>
              <p:nvGrpSpPr>
                <p:cNvPr id="72" name="组合 71"/>
                <p:cNvGrpSpPr/>
                <p:nvPr/>
              </p:nvGrpSpPr>
              <p:grpSpPr>
                <a:xfrm>
                  <a:off x="5030183" y="2795237"/>
                  <a:ext cx="1123349" cy="440096"/>
                  <a:chOff x="5030183" y="2795237"/>
                  <a:chExt cx="1123349" cy="440096"/>
                </a:xfrm>
              </p:grpSpPr>
              <p:sp>
                <p:nvSpPr>
                  <p:cNvPr id="74" name="Rectangle 30"/>
                  <p:cNvSpPr/>
                  <p:nvPr/>
                </p:nvSpPr>
                <p:spPr>
                  <a:xfrm>
                    <a:off x="5035707" y="2795237"/>
                    <a:ext cx="1117825" cy="44009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75" name="TextBox 283"/>
                  <p:cNvSpPr txBox="1"/>
                  <p:nvPr/>
                </p:nvSpPr>
                <p:spPr>
                  <a:xfrm>
                    <a:off x="5030183" y="3022937"/>
                    <a:ext cx="1113839" cy="209602"/>
                  </a:xfrm>
                  <a:prstGeom prst="rect">
                    <a:avLst/>
                  </a:prstGeom>
                  <a:solidFill>
                    <a:srgbClr val="008000">
                      <a:alpha val="50196"/>
                    </a:srgbClr>
                  </a:solidFill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H E L </a:t>
                    </a:r>
                    <a:r>
                      <a:rPr lang="en-US" sz="1100" dirty="0" err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L</a:t>
                    </a: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 O</a:t>
                    </a:r>
                  </a:p>
                </p:txBody>
              </p:sp>
            </p:grpSp>
          </p:grpSp>
          <p:cxnSp>
            <p:nvCxnSpPr>
              <p:cNvPr id="70" name="直接连接符 69"/>
              <p:cNvCxnSpPr>
                <a:cxnSpLocks/>
                <a:endCxn id="74" idx="3"/>
              </p:cNvCxnSpPr>
              <p:nvPr/>
            </p:nvCxnSpPr>
            <p:spPr>
              <a:xfrm>
                <a:off x="4997229" y="2860400"/>
                <a:ext cx="1345544" cy="50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组合 5">
            <a:extLst>
              <a:ext uri="{FF2B5EF4-FFF2-40B4-BE49-F238E27FC236}">
                <a16:creationId xmlns:a16="http://schemas.microsoft.com/office/drawing/2014/main" id="{09BF72A6-484D-4230-B544-EBF92A87E534}"/>
              </a:ext>
            </a:extLst>
          </p:cNvPr>
          <p:cNvGrpSpPr/>
          <p:nvPr/>
        </p:nvGrpSpPr>
        <p:grpSpPr>
          <a:xfrm>
            <a:off x="8060018" y="1176061"/>
            <a:ext cx="3469473" cy="3439112"/>
            <a:chOff x="4736464" y="1733801"/>
            <a:chExt cx="3469473" cy="3439112"/>
          </a:xfrm>
        </p:grpSpPr>
        <p:sp>
          <p:nvSpPr>
            <p:cNvPr id="49" name="TextBox 106">
              <a:extLst>
                <a:ext uri="{FF2B5EF4-FFF2-40B4-BE49-F238E27FC236}">
                  <a16:creationId xmlns:a16="http://schemas.microsoft.com/office/drawing/2014/main" id="{B2611340-897A-4D5C-9F9F-A60D1962E904}"/>
                </a:ext>
              </a:extLst>
            </p:cNvPr>
            <p:cNvSpPr txBox="1"/>
            <p:nvPr/>
          </p:nvSpPr>
          <p:spPr>
            <a:xfrm>
              <a:off x="5177517" y="1733801"/>
              <a:ext cx="1909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With channel:</a:t>
              </a:r>
            </a:p>
          </p:txBody>
        </p:sp>
        <p:sp>
          <p:nvSpPr>
            <p:cNvPr id="50" name="TextBox 106">
              <a:extLst>
                <a:ext uri="{FF2B5EF4-FFF2-40B4-BE49-F238E27FC236}">
                  <a16:creationId xmlns:a16="http://schemas.microsoft.com/office/drawing/2014/main" id="{8F733311-E953-44D1-A25D-B2A7897BE388}"/>
                </a:ext>
              </a:extLst>
            </p:cNvPr>
            <p:cNvSpPr txBox="1"/>
            <p:nvPr/>
          </p:nvSpPr>
          <p:spPr>
            <a:xfrm>
              <a:off x="5492930" y="4803581"/>
              <a:ext cx="1990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After mitigating:</a:t>
              </a:r>
            </a:p>
          </p:txBody>
        </p:sp>
        <p:cxnSp>
          <p:nvCxnSpPr>
            <p:cNvPr id="51" name="Straight Arrow Connector 93">
              <a:extLst>
                <a:ext uri="{FF2B5EF4-FFF2-40B4-BE49-F238E27FC236}">
                  <a16:creationId xmlns:a16="http://schemas.microsoft.com/office/drawing/2014/main" id="{E3911467-847F-4DB8-A449-41C4ABF0A656}"/>
                </a:ext>
              </a:extLst>
            </p:cNvPr>
            <p:cNvCxnSpPr/>
            <p:nvPr/>
          </p:nvCxnSpPr>
          <p:spPr>
            <a:xfrm>
              <a:off x="4736464" y="2895600"/>
              <a:ext cx="253902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94">
              <a:extLst>
                <a:ext uri="{FF2B5EF4-FFF2-40B4-BE49-F238E27FC236}">
                  <a16:creationId xmlns:a16="http://schemas.microsoft.com/office/drawing/2014/main" id="{675EADA0-EC43-4881-9B7E-C9534BF0384A}"/>
                </a:ext>
              </a:extLst>
            </p:cNvPr>
            <p:cNvSpPr txBox="1"/>
            <p:nvPr/>
          </p:nvSpPr>
          <p:spPr>
            <a:xfrm flipH="1">
              <a:off x="4895154" y="2498876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53" name="TextBox 95">
              <a:extLst>
                <a:ext uri="{FF2B5EF4-FFF2-40B4-BE49-F238E27FC236}">
                  <a16:creationId xmlns:a16="http://schemas.microsoft.com/office/drawing/2014/main" id="{39DBCEFE-2E99-42D2-9B53-CC00138CCBCE}"/>
                </a:ext>
              </a:extLst>
            </p:cNvPr>
            <p:cNvSpPr txBox="1"/>
            <p:nvPr/>
          </p:nvSpPr>
          <p:spPr>
            <a:xfrm flipH="1">
              <a:off x="5450565" y="2498876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54" name="TextBox 96">
              <a:extLst>
                <a:ext uri="{FF2B5EF4-FFF2-40B4-BE49-F238E27FC236}">
                  <a16:creationId xmlns:a16="http://schemas.microsoft.com/office/drawing/2014/main" id="{1B0A388D-4548-46AA-A5D1-25E16F8A1ECE}"/>
                </a:ext>
              </a:extLst>
            </p:cNvPr>
            <p:cNvSpPr txBox="1"/>
            <p:nvPr/>
          </p:nvSpPr>
          <p:spPr>
            <a:xfrm flipH="1">
              <a:off x="5767945" y="2498876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55" name="TextBox 97">
              <a:extLst>
                <a:ext uri="{FF2B5EF4-FFF2-40B4-BE49-F238E27FC236}">
                  <a16:creationId xmlns:a16="http://schemas.microsoft.com/office/drawing/2014/main" id="{3078C96E-7B94-415F-881C-BD487887F393}"/>
                </a:ext>
              </a:extLst>
            </p:cNvPr>
            <p:cNvSpPr txBox="1"/>
            <p:nvPr/>
          </p:nvSpPr>
          <p:spPr>
            <a:xfrm flipH="1">
              <a:off x="6402702" y="2498876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56" name="TextBox 98">
              <a:extLst>
                <a:ext uri="{FF2B5EF4-FFF2-40B4-BE49-F238E27FC236}">
                  <a16:creationId xmlns:a16="http://schemas.microsoft.com/office/drawing/2014/main" id="{507404FC-05BE-43FA-8708-8BD4D0AD909D}"/>
                </a:ext>
              </a:extLst>
            </p:cNvPr>
            <p:cNvSpPr txBox="1"/>
            <p:nvPr/>
          </p:nvSpPr>
          <p:spPr>
            <a:xfrm flipH="1">
              <a:off x="6958114" y="2498876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</a:t>
              </a:r>
            </a:p>
          </p:txBody>
        </p:sp>
        <p:sp>
          <p:nvSpPr>
            <p:cNvPr id="57" name="TextBox 40">
              <a:extLst>
                <a:ext uri="{FF2B5EF4-FFF2-40B4-BE49-F238E27FC236}">
                  <a16:creationId xmlns:a16="http://schemas.microsoft.com/office/drawing/2014/main" id="{B5178922-4890-4999-AEB6-105D428D1CAF}"/>
                </a:ext>
              </a:extLst>
            </p:cNvPr>
            <p:cNvSpPr txBox="1"/>
            <p:nvPr/>
          </p:nvSpPr>
          <p:spPr>
            <a:xfrm>
              <a:off x="5017826" y="2103133"/>
              <a:ext cx="317378" cy="4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1</a:t>
              </a:r>
            </a:p>
          </p:txBody>
        </p:sp>
        <p:sp>
          <p:nvSpPr>
            <p:cNvPr id="58" name="TextBox 41">
              <a:extLst>
                <a:ext uri="{FF2B5EF4-FFF2-40B4-BE49-F238E27FC236}">
                  <a16:creationId xmlns:a16="http://schemas.microsoft.com/office/drawing/2014/main" id="{70E81D83-3BB8-4E05-AD5F-7728D4FAAAF3}"/>
                </a:ext>
              </a:extLst>
            </p:cNvPr>
            <p:cNvSpPr txBox="1"/>
            <p:nvPr/>
          </p:nvSpPr>
          <p:spPr>
            <a:xfrm>
              <a:off x="5462657" y="2103133"/>
              <a:ext cx="317378" cy="4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0</a:t>
              </a:r>
            </a:p>
          </p:txBody>
        </p:sp>
        <p:sp>
          <p:nvSpPr>
            <p:cNvPr id="59" name="TextBox 42">
              <a:extLst>
                <a:ext uri="{FF2B5EF4-FFF2-40B4-BE49-F238E27FC236}">
                  <a16:creationId xmlns:a16="http://schemas.microsoft.com/office/drawing/2014/main" id="{3805347F-BCA0-43AF-BC4C-646B1E0733B1}"/>
                </a:ext>
              </a:extLst>
            </p:cNvPr>
            <p:cNvSpPr txBox="1"/>
            <p:nvPr/>
          </p:nvSpPr>
          <p:spPr>
            <a:xfrm>
              <a:off x="6611089" y="2098239"/>
              <a:ext cx="317378" cy="4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1</a:t>
              </a:r>
            </a:p>
          </p:txBody>
        </p:sp>
        <p:sp>
          <p:nvSpPr>
            <p:cNvPr id="60" name="TextBox 43">
              <a:extLst>
                <a:ext uri="{FF2B5EF4-FFF2-40B4-BE49-F238E27FC236}">
                  <a16:creationId xmlns:a16="http://schemas.microsoft.com/office/drawing/2014/main" id="{39DECCFB-2A0C-4D58-90F7-518B50AF3572}"/>
                </a:ext>
              </a:extLst>
            </p:cNvPr>
            <p:cNvSpPr txBox="1"/>
            <p:nvPr/>
          </p:nvSpPr>
          <p:spPr>
            <a:xfrm>
              <a:off x="5938723" y="2098239"/>
              <a:ext cx="317378" cy="4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1</a:t>
              </a:r>
            </a:p>
          </p:txBody>
        </p:sp>
        <p:cxnSp>
          <p:nvCxnSpPr>
            <p:cNvPr id="61" name="Straight Arrow Connector 93">
              <a:extLst>
                <a:ext uri="{FF2B5EF4-FFF2-40B4-BE49-F238E27FC236}">
                  <a16:creationId xmlns:a16="http://schemas.microsoft.com/office/drawing/2014/main" id="{EF65BFCB-ECB6-4ADD-828D-82A894EC7BF6}"/>
                </a:ext>
              </a:extLst>
            </p:cNvPr>
            <p:cNvCxnSpPr>
              <a:cxnSpLocks/>
            </p:cNvCxnSpPr>
            <p:nvPr/>
          </p:nvCxnSpPr>
          <p:spPr>
            <a:xfrm>
              <a:off x="4736464" y="4728927"/>
              <a:ext cx="346947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94">
              <a:extLst>
                <a:ext uri="{FF2B5EF4-FFF2-40B4-BE49-F238E27FC236}">
                  <a16:creationId xmlns:a16="http://schemas.microsoft.com/office/drawing/2014/main" id="{C978F57C-0420-47EA-B56F-BA342DEA9F07}"/>
                </a:ext>
              </a:extLst>
            </p:cNvPr>
            <p:cNvSpPr txBox="1"/>
            <p:nvPr/>
          </p:nvSpPr>
          <p:spPr>
            <a:xfrm flipH="1">
              <a:off x="4895153" y="4332203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63" name="TextBox 95">
              <a:extLst>
                <a:ext uri="{FF2B5EF4-FFF2-40B4-BE49-F238E27FC236}">
                  <a16:creationId xmlns:a16="http://schemas.microsoft.com/office/drawing/2014/main" id="{2D48C99F-2226-498F-9A86-D45559026BF3}"/>
                </a:ext>
              </a:extLst>
            </p:cNvPr>
            <p:cNvSpPr txBox="1"/>
            <p:nvPr/>
          </p:nvSpPr>
          <p:spPr>
            <a:xfrm flipH="1">
              <a:off x="5735833" y="4332203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64" name="TextBox 96">
              <a:extLst>
                <a:ext uri="{FF2B5EF4-FFF2-40B4-BE49-F238E27FC236}">
                  <a16:creationId xmlns:a16="http://schemas.microsoft.com/office/drawing/2014/main" id="{272E522B-B6A1-4A89-A9CD-E65A4E5E040A}"/>
                </a:ext>
              </a:extLst>
            </p:cNvPr>
            <p:cNvSpPr txBox="1"/>
            <p:nvPr/>
          </p:nvSpPr>
          <p:spPr>
            <a:xfrm flipH="1">
              <a:off x="6318140" y="4342196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65" name="TextBox 97">
              <a:extLst>
                <a:ext uri="{FF2B5EF4-FFF2-40B4-BE49-F238E27FC236}">
                  <a16:creationId xmlns:a16="http://schemas.microsoft.com/office/drawing/2014/main" id="{655CFA51-F61C-4A9B-94B3-4CC7C5EC9A2A}"/>
                </a:ext>
              </a:extLst>
            </p:cNvPr>
            <p:cNvSpPr txBox="1"/>
            <p:nvPr/>
          </p:nvSpPr>
          <p:spPr>
            <a:xfrm flipH="1">
              <a:off x="6760375" y="4332203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66" name="TextBox 98">
              <a:extLst>
                <a:ext uri="{FF2B5EF4-FFF2-40B4-BE49-F238E27FC236}">
                  <a16:creationId xmlns:a16="http://schemas.microsoft.com/office/drawing/2014/main" id="{24B2B9CD-12A2-4443-845E-BBCB72C2251A}"/>
                </a:ext>
              </a:extLst>
            </p:cNvPr>
            <p:cNvSpPr txBox="1"/>
            <p:nvPr/>
          </p:nvSpPr>
          <p:spPr>
            <a:xfrm flipH="1">
              <a:off x="7650410" y="4348940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</a:t>
              </a:r>
            </a:p>
          </p:txBody>
        </p:sp>
        <p:sp>
          <p:nvSpPr>
            <p:cNvPr id="67" name="TextBox 40">
              <a:extLst>
                <a:ext uri="{FF2B5EF4-FFF2-40B4-BE49-F238E27FC236}">
                  <a16:creationId xmlns:a16="http://schemas.microsoft.com/office/drawing/2014/main" id="{2E9CD4F3-02B4-4320-A60C-81EEFAA4578F}"/>
                </a:ext>
              </a:extLst>
            </p:cNvPr>
            <p:cNvSpPr txBox="1"/>
            <p:nvPr/>
          </p:nvSpPr>
          <p:spPr>
            <a:xfrm>
              <a:off x="5114180" y="3897568"/>
              <a:ext cx="317378" cy="4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1</a:t>
              </a:r>
            </a:p>
          </p:txBody>
        </p:sp>
        <p:sp>
          <p:nvSpPr>
            <p:cNvPr id="76" name="TextBox 41">
              <a:extLst>
                <a:ext uri="{FF2B5EF4-FFF2-40B4-BE49-F238E27FC236}">
                  <a16:creationId xmlns:a16="http://schemas.microsoft.com/office/drawing/2014/main" id="{26C19CFD-0F33-4439-8E6B-0E7F1F110C53}"/>
                </a:ext>
              </a:extLst>
            </p:cNvPr>
            <p:cNvSpPr txBox="1"/>
            <p:nvPr/>
          </p:nvSpPr>
          <p:spPr>
            <a:xfrm>
              <a:off x="5830701" y="3900440"/>
              <a:ext cx="317378" cy="606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4" name="TextBox 42">
              <a:extLst>
                <a:ext uri="{FF2B5EF4-FFF2-40B4-BE49-F238E27FC236}">
                  <a16:creationId xmlns:a16="http://schemas.microsoft.com/office/drawing/2014/main" id="{703CD4BA-81A7-4897-9514-E4D6CFD2CA36}"/>
                </a:ext>
              </a:extLst>
            </p:cNvPr>
            <p:cNvSpPr txBox="1"/>
            <p:nvPr/>
          </p:nvSpPr>
          <p:spPr>
            <a:xfrm>
              <a:off x="6993804" y="3900271"/>
              <a:ext cx="317378" cy="4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1</a:t>
              </a:r>
            </a:p>
          </p:txBody>
        </p:sp>
        <p:sp>
          <p:nvSpPr>
            <p:cNvPr id="85" name="TextBox 43">
              <a:extLst>
                <a:ext uri="{FF2B5EF4-FFF2-40B4-BE49-F238E27FC236}">
                  <a16:creationId xmlns:a16="http://schemas.microsoft.com/office/drawing/2014/main" id="{569A96F6-4E87-4E0E-8281-80D11F960551}"/>
                </a:ext>
              </a:extLst>
            </p:cNvPr>
            <p:cNvSpPr txBox="1"/>
            <p:nvPr/>
          </p:nvSpPr>
          <p:spPr>
            <a:xfrm>
              <a:off x="6329514" y="3900438"/>
              <a:ext cx="317378" cy="606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86" name="下箭头 3">
              <a:extLst>
                <a:ext uri="{FF2B5EF4-FFF2-40B4-BE49-F238E27FC236}">
                  <a16:creationId xmlns:a16="http://schemas.microsoft.com/office/drawing/2014/main" id="{2D275D44-CA42-4996-B863-65ABAA2EA0AD}"/>
                </a:ext>
              </a:extLst>
            </p:cNvPr>
            <p:cNvSpPr/>
            <p:nvPr/>
          </p:nvSpPr>
          <p:spPr>
            <a:xfrm>
              <a:off x="5885854" y="3156760"/>
              <a:ext cx="365537" cy="61362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19152B1A-43B5-4807-A5BF-2EDC7DFF0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652" y="1640064"/>
            <a:ext cx="2671345" cy="163698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BFBD7F18-1D63-48C2-B006-C31448477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792" y="2039085"/>
            <a:ext cx="2672294" cy="237366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8435273-26CB-4443-AE55-C250DE243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381" y="2266417"/>
            <a:ext cx="2680523" cy="240867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8D8FE003-606A-4CE6-AAE9-F9F301BFF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8537" y="2555002"/>
            <a:ext cx="2684776" cy="167398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769F3882-9CC0-4142-A7CB-B85A49BE6A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0483"/>
          <a:stretch/>
        </p:blipFill>
        <p:spPr>
          <a:xfrm>
            <a:off x="4703104" y="2810545"/>
            <a:ext cx="2687317" cy="196148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83" name="组合 4">
            <a:extLst>
              <a:ext uri="{FF2B5EF4-FFF2-40B4-BE49-F238E27FC236}">
                <a16:creationId xmlns:a16="http://schemas.microsoft.com/office/drawing/2014/main" id="{52604A9E-4A28-42C4-A922-A84BE9B9528D}"/>
              </a:ext>
            </a:extLst>
          </p:cNvPr>
          <p:cNvGrpSpPr/>
          <p:nvPr/>
        </p:nvGrpSpPr>
        <p:grpSpPr>
          <a:xfrm>
            <a:off x="2808777" y="1339779"/>
            <a:ext cx="1290140" cy="1032137"/>
            <a:chOff x="3170883" y="2079873"/>
            <a:chExt cx="1571288" cy="1032137"/>
          </a:xfrm>
        </p:grpSpPr>
        <p:sp>
          <p:nvSpPr>
            <p:cNvPr id="88" name="TextBox 289">
              <a:extLst>
                <a:ext uri="{FF2B5EF4-FFF2-40B4-BE49-F238E27FC236}">
                  <a16:creationId xmlns:a16="http://schemas.microsoft.com/office/drawing/2014/main" id="{1BD20C91-5D9E-4654-B30C-9E32756D7DF5}"/>
                </a:ext>
              </a:extLst>
            </p:cNvPr>
            <p:cNvSpPr txBox="1"/>
            <p:nvPr/>
          </p:nvSpPr>
          <p:spPr>
            <a:xfrm>
              <a:off x="3334211" y="2079873"/>
              <a:ext cx="1407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TCP sender</a:t>
              </a:r>
            </a:p>
          </p:txBody>
        </p:sp>
        <p:grpSp>
          <p:nvGrpSpPr>
            <p:cNvPr id="89" name="组合 67">
              <a:extLst>
                <a:ext uri="{FF2B5EF4-FFF2-40B4-BE49-F238E27FC236}">
                  <a16:creationId xmlns:a16="http://schemas.microsoft.com/office/drawing/2014/main" id="{7E6ED5DA-964A-46C4-B727-BC54D5C94646}"/>
                </a:ext>
              </a:extLst>
            </p:cNvPr>
            <p:cNvGrpSpPr/>
            <p:nvPr/>
          </p:nvGrpSpPr>
          <p:grpSpPr>
            <a:xfrm>
              <a:off x="3170883" y="2550549"/>
              <a:ext cx="1389226" cy="561461"/>
              <a:chOff x="4981296" y="2590800"/>
              <a:chExt cx="1389226" cy="561461"/>
            </a:xfrm>
          </p:grpSpPr>
          <p:grpSp>
            <p:nvGrpSpPr>
              <p:cNvPr id="90" name="组合 68">
                <a:extLst>
                  <a:ext uri="{FF2B5EF4-FFF2-40B4-BE49-F238E27FC236}">
                    <a16:creationId xmlns:a16="http://schemas.microsoft.com/office/drawing/2014/main" id="{1C5A8EAA-081D-46CC-B3DB-45786EB4C266}"/>
                  </a:ext>
                </a:extLst>
              </p:cNvPr>
              <p:cNvGrpSpPr/>
              <p:nvPr/>
            </p:nvGrpSpPr>
            <p:grpSpPr>
              <a:xfrm>
                <a:off x="4981296" y="2590800"/>
                <a:ext cx="1389226" cy="561461"/>
                <a:chOff x="5035706" y="2795237"/>
                <a:chExt cx="1140613" cy="449842"/>
              </a:xfrm>
            </p:grpSpPr>
            <p:sp>
              <p:nvSpPr>
                <p:cNvPr id="98" name="TextBox 283">
                  <a:extLst>
                    <a:ext uri="{FF2B5EF4-FFF2-40B4-BE49-F238E27FC236}">
                      <a16:creationId xmlns:a16="http://schemas.microsoft.com/office/drawing/2014/main" id="{FD28C8A1-1206-485D-AF8A-1960317A64FE}"/>
                    </a:ext>
                  </a:extLst>
                </p:cNvPr>
                <p:cNvSpPr txBox="1"/>
                <p:nvPr/>
              </p:nvSpPr>
              <p:spPr>
                <a:xfrm>
                  <a:off x="5037501" y="2801639"/>
                  <a:ext cx="1138818" cy="209602"/>
                </a:xfrm>
                <a:prstGeom prst="rect">
                  <a:avLst/>
                </a:prstGeom>
                <a:solidFill>
                  <a:schemeClr val="accent5">
                    <a:alpha val="50196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TCP ISN</a:t>
                  </a:r>
                  <a:r>
                    <a:rPr lang="en-US" altLang="zh-CN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:</a:t>
                  </a: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</a:t>
                  </a:r>
                  <a:r>
                    <a:rPr lang="en-US" sz="1100" dirty="0">
                      <a:solidFill>
                        <a:srgbClr val="FF000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1101</a:t>
                  </a:r>
                </a:p>
              </p:txBody>
            </p:sp>
            <p:grpSp>
              <p:nvGrpSpPr>
                <p:cNvPr id="99" name="组合 71">
                  <a:extLst>
                    <a:ext uri="{FF2B5EF4-FFF2-40B4-BE49-F238E27FC236}">
                      <a16:creationId xmlns:a16="http://schemas.microsoft.com/office/drawing/2014/main" id="{ADB948FE-9CF9-4608-A4E4-C85CC01FDC96}"/>
                    </a:ext>
                  </a:extLst>
                </p:cNvPr>
                <p:cNvGrpSpPr/>
                <p:nvPr/>
              </p:nvGrpSpPr>
              <p:grpSpPr>
                <a:xfrm>
                  <a:off x="5035706" y="2795237"/>
                  <a:ext cx="1140613" cy="449842"/>
                  <a:chOff x="5035706" y="2795237"/>
                  <a:chExt cx="1140613" cy="449842"/>
                </a:xfrm>
              </p:grpSpPr>
              <p:sp>
                <p:nvSpPr>
                  <p:cNvPr id="100" name="Rectangle 30">
                    <a:extLst>
                      <a:ext uri="{FF2B5EF4-FFF2-40B4-BE49-F238E27FC236}">
                        <a16:creationId xmlns:a16="http://schemas.microsoft.com/office/drawing/2014/main" id="{8D47F947-1EDD-4709-BF36-7B8EAAB020F4}"/>
                      </a:ext>
                    </a:extLst>
                  </p:cNvPr>
                  <p:cNvSpPr/>
                  <p:nvPr/>
                </p:nvSpPr>
                <p:spPr>
                  <a:xfrm>
                    <a:off x="5035706" y="2795237"/>
                    <a:ext cx="1140613" cy="44984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1" name="TextBox 283">
                    <a:extLst>
                      <a:ext uri="{FF2B5EF4-FFF2-40B4-BE49-F238E27FC236}">
                        <a16:creationId xmlns:a16="http://schemas.microsoft.com/office/drawing/2014/main" id="{D0F0A9F5-ACB4-49FC-B347-1ABD04D22124}"/>
                      </a:ext>
                    </a:extLst>
                  </p:cNvPr>
                  <p:cNvSpPr txBox="1"/>
                  <p:nvPr/>
                </p:nvSpPr>
                <p:spPr>
                  <a:xfrm>
                    <a:off x="5038167" y="3022997"/>
                    <a:ext cx="1138152" cy="209602"/>
                  </a:xfrm>
                  <a:prstGeom prst="rect">
                    <a:avLst/>
                  </a:prstGeom>
                  <a:solidFill>
                    <a:srgbClr val="008000">
                      <a:alpha val="50196"/>
                    </a:srgbClr>
                  </a:solidFill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H E L </a:t>
                    </a:r>
                    <a:r>
                      <a:rPr lang="en-US" sz="1100" dirty="0" err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L</a:t>
                    </a:r>
                    <a:r>
                      <a: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 O</a:t>
                    </a:r>
                  </a:p>
                </p:txBody>
              </p:sp>
            </p:grpSp>
          </p:grpSp>
          <p:cxnSp>
            <p:nvCxnSpPr>
              <p:cNvPr id="91" name="直接连接符 69">
                <a:extLst>
                  <a:ext uri="{FF2B5EF4-FFF2-40B4-BE49-F238E27FC236}">
                    <a16:creationId xmlns:a16="http://schemas.microsoft.com/office/drawing/2014/main" id="{4E0C50E6-2E90-4D79-AC24-B6296B8C2F4D}"/>
                  </a:ext>
                </a:extLst>
              </p:cNvPr>
              <p:cNvCxnSpPr>
                <a:cxnSpLocks/>
                <a:endCxn id="100" idx="3"/>
              </p:cNvCxnSpPr>
              <p:nvPr/>
            </p:nvCxnSpPr>
            <p:spPr>
              <a:xfrm>
                <a:off x="4992878" y="2867083"/>
                <a:ext cx="1377644" cy="44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335494C-4622-460E-8556-B6D4F3D6A1BF}"/>
              </a:ext>
            </a:extLst>
          </p:cNvPr>
          <p:cNvSpPr/>
          <p:nvPr/>
        </p:nvSpPr>
        <p:spPr>
          <a:xfrm>
            <a:off x="4678785" y="1340795"/>
            <a:ext cx="271163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94BD385-01BD-4081-8464-643F45C64733}"/>
              </a:ext>
            </a:extLst>
          </p:cNvPr>
          <p:cNvSpPr/>
          <p:nvPr/>
        </p:nvSpPr>
        <p:spPr>
          <a:xfrm>
            <a:off x="4706819" y="2817413"/>
            <a:ext cx="2664177" cy="251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5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212" grpId="0"/>
      <p:bldP spid="213" grpId="0"/>
      <p:bldP spid="17" grpId="0" animBg="1"/>
      <p:bldP spid="10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0456" y="76200"/>
            <a:ext cx="944879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Common problem: Performance penalty</a:t>
            </a:r>
          </a:p>
        </p:txBody>
      </p:sp>
      <p:sp>
        <p:nvSpPr>
          <p:cNvPr id="87" name="灯片编号占位符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13" name="Content Placeholder 2"/>
          <p:cNvSpPr txBox="1">
            <a:spLocks/>
          </p:cNvSpPr>
          <p:nvPr/>
        </p:nvSpPr>
        <p:spPr>
          <a:xfrm>
            <a:off x="1853606" y="4464799"/>
            <a:ext cx="8794651" cy="1891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Per-packet operation running in software is very inefficient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Switches have to handle </a:t>
            </a:r>
            <a:r>
              <a:rPr lang="en-US" sz="2400" dirty="0" err="1">
                <a:latin typeface="Tahoma"/>
                <a:cs typeface="Tahoma"/>
              </a:rPr>
              <a:t>Tbps</a:t>
            </a:r>
            <a:r>
              <a:rPr lang="en-US" sz="2400" dirty="0">
                <a:latin typeface="Tahoma"/>
                <a:cs typeface="Tahoma"/>
              </a:rPr>
              <a:t> traffic 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Incur extra delay to TCP connections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Many flows are </a:t>
            </a:r>
            <a:r>
              <a:rPr lang="en-US" altLang="zh-CN" sz="2400" dirty="0">
                <a:latin typeface="Tahoma"/>
                <a:cs typeface="Tahoma"/>
              </a:rPr>
              <a:t>delay</a:t>
            </a:r>
            <a:r>
              <a:rPr lang="en-US" sz="2400" dirty="0">
                <a:latin typeface="Tahoma"/>
                <a:cs typeface="Tahoma"/>
              </a:rPr>
              <a:t> sensitive</a:t>
            </a:r>
          </a:p>
        </p:txBody>
      </p:sp>
      <p:pic>
        <p:nvPicPr>
          <p:cNvPr id="13" name="Picture 12" descr="A picture containing person, indoor, table, person&#10;&#10;Description automatically generated">
            <a:extLst>
              <a:ext uri="{FF2B5EF4-FFF2-40B4-BE49-F238E27FC236}">
                <a16:creationId xmlns:a16="http://schemas.microsoft.com/office/drawing/2014/main" id="{6045944B-5135-4ADD-8010-FF467195B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46" y="1239246"/>
            <a:ext cx="2992508" cy="293780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209F51-EBA6-4593-A16F-44C0F7421979}"/>
              </a:ext>
            </a:extLst>
          </p:cNvPr>
          <p:cNvSpPr txBox="1">
            <a:spLocks/>
          </p:cNvSpPr>
          <p:nvPr/>
        </p:nvSpPr>
        <p:spPr>
          <a:xfrm>
            <a:off x="1864718" y="6106148"/>
            <a:ext cx="4464962" cy="5004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lang="en-US" altLang="zh-CN" sz="2400" dirty="0">
                <a:solidFill>
                  <a:srgbClr val="FF0000"/>
                </a:solidFill>
                <a:latin typeface="Tahoma"/>
                <a:cs typeface="Tahoma"/>
              </a:rPr>
              <a:t>ot practical for deployment!</a:t>
            </a:r>
          </a:p>
        </p:txBody>
      </p:sp>
    </p:spTree>
    <p:extLst>
      <p:ext uri="{BB962C8B-B14F-4D97-AF65-F5344CB8AC3E}">
        <p14:creationId xmlns:p14="http://schemas.microsoft.com/office/powerpoint/2010/main" val="142867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灯片编号占位符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0" name="Title 1"/>
          <p:cNvSpPr txBox="1">
            <a:spLocks/>
          </p:cNvSpPr>
          <p:nvPr/>
        </p:nvSpPr>
        <p:spPr>
          <a:xfrm>
            <a:off x="1524001" y="35769"/>
            <a:ext cx="914399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Key question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354137" y="1433198"/>
            <a:ext cx="9483725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dirty="0">
                <a:latin typeface="Tahoma" pitchFamily="34" charset="0"/>
                <a:ea typeface="Tahoma" pitchFamily="34" charset="0"/>
                <a:cs typeface="Tahoma" pitchFamily="34" charset="0"/>
              </a:rPr>
              <a:t>Can we mitigate covert channels  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4000" dirty="0">
                <a:latin typeface="Tahoma" pitchFamily="34" charset="0"/>
                <a:ea typeface="Tahoma" pitchFamily="34" charset="0"/>
                <a:cs typeface="Tahoma" pitchFamily="34" charset="0"/>
              </a:rPr>
              <a:t>while </a:t>
            </a:r>
            <a:r>
              <a:rPr lang="en-US" sz="4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preserving performance</a:t>
            </a:r>
            <a:r>
              <a:rPr lang="en-US" sz="4000" dirty="0"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062841"/>
            <a:ext cx="1530349" cy="2239535"/>
          </a:xfrm>
          <a:prstGeom prst="rect">
            <a:avLst/>
          </a:prstGeom>
        </p:spPr>
      </p:pic>
      <p:pic>
        <p:nvPicPr>
          <p:cNvPr id="35" name="Picture 4" descr="http://www.longwin.org/upload/image/201403/14033021022472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4062841"/>
            <a:ext cx="2676524" cy="20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1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09964" y="162032"/>
            <a:ext cx="917207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New opportunity: Programmable </a:t>
            </a:r>
            <a:r>
              <a:rPr kumimoji="0" lang="en-US" altLang="zh-CN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switches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E9B28A-3650-4A11-9DF4-78C7DE252C93}"/>
              </a:ext>
            </a:extLst>
          </p:cNvPr>
          <p:cNvGrpSpPr/>
          <p:nvPr/>
        </p:nvGrpSpPr>
        <p:grpSpPr>
          <a:xfrm>
            <a:off x="2090396" y="1342277"/>
            <a:ext cx="7615580" cy="2587834"/>
            <a:chOff x="1412901" y="1371600"/>
            <a:chExt cx="9015569" cy="3063561"/>
          </a:xfrm>
        </p:grpSpPr>
        <p:sp>
          <p:nvSpPr>
            <p:cNvPr id="51" name="Rounded Rectangle 6"/>
            <p:cNvSpPr/>
            <p:nvPr/>
          </p:nvSpPr>
          <p:spPr>
            <a:xfrm>
              <a:off x="8808730" y="1959626"/>
              <a:ext cx="1305999" cy="2475535"/>
            </a:xfrm>
            <a:prstGeom prst="roundRect">
              <a:avLst>
                <a:gd name="adj" fmla="val 6295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2" name="Rectangle 103"/>
            <p:cNvSpPr/>
            <p:nvPr/>
          </p:nvSpPr>
          <p:spPr>
            <a:xfrm>
              <a:off x="9395398" y="2551473"/>
              <a:ext cx="111213" cy="362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3" name="Rectangle 104"/>
            <p:cNvSpPr/>
            <p:nvPr/>
          </p:nvSpPr>
          <p:spPr>
            <a:xfrm>
              <a:off x="9535468" y="2551473"/>
              <a:ext cx="111213" cy="362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4" name="Rectangle 105"/>
            <p:cNvSpPr/>
            <p:nvPr/>
          </p:nvSpPr>
          <p:spPr>
            <a:xfrm>
              <a:off x="9679824" y="2551473"/>
              <a:ext cx="111213" cy="362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55" name="Straight Connector 106"/>
            <p:cNvCxnSpPr/>
            <p:nvPr/>
          </p:nvCxnSpPr>
          <p:spPr>
            <a:xfrm flipH="1" flipV="1">
              <a:off x="9119583" y="2551473"/>
              <a:ext cx="696649" cy="79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107"/>
            <p:cNvCxnSpPr/>
            <p:nvPr/>
          </p:nvCxnSpPr>
          <p:spPr>
            <a:xfrm flipH="1" flipV="1">
              <a:off x="9119583" y="2923018"/>
              <a:ext cx="696649" cy="1413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108"/>
            <p:cNvCxnSpPr/>
            <p:nvPr/>
          </p:nvCxnSpPr>
          <p:spPr>
            <a:xfrm flipH="1" flipV="1">
              <a:off x="9803331" y="2551473"/>
              <a:ext cx="0" cy="37154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109"/>
            <p:cNvCxnSpPr/>
            <p:nvPr/>
          </p:nvCxnSpPr>
          <p:spPr>
            <a:xfrm flipH="1" flipV="1">
              <a:off x="9661421" y="2551473"/>
              <a:ext cx="0" cy="37154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110"/>
            <p:cNvCxnSpPr/>
            <p:nvPr/>
          </p:nvCxnSpPr>
          <p:spPr>
            <a:xfrm flipH="1" flipV="1">
              <a:off x="9519512" y="2561610"/>
              <a:ext cx="0" cy="37154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111"/>
            <p:cNvCxnSpPr/>
            <p:nvPr/>
          </p:nvCxnSpPr>
          <p:spPr>
            <a:xfrm flipH="1" flipV="1">
              <a:off x="9377602" y="2551473"/>
              <a:ext cx="0" cy="37154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94"/>
            <p:cNvSpPr/>
            <p:nvPr/>
          </p:nvSpPr>
          <p:spPr>
            <a:xfrm>
              <a:off x="9392222" y="3220758"/>
              <a:ext cx="111213" cy="362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2" name="Rectangle 95"/>
            <p:cNvSpPr/>
            <p:nvPr/>
          </p:nvSpPr>
          <p:spPr>
            <a:xfrm>
              <a:off x="9532292" y="3220758"/>
              <a:ext cx="111213" cy="362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3" name="Rectangle 96"/>
            <p:cNvSpPr/>
            <p:nvPr/>
          </p:nvSpPr>
          <p:spPr>
            <a:xfrm>
              <a:off x="9676648" y="3220758"/>
              <a:ext cx="111213" cy="362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64" name="Straight Connector 97"/>
            <p:cNvCxnSpPr/>
            <p:nvPr/>
          </p:nvCxnSpPr>
          <p:spPr>
            <a:xfrm flipH="1" flipV="1">
              <a:off x="9116408" y="3220758"/>
              <a:ext cx="696649" cy="79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98"/>
            <p:cNvCxnSpPr/>
            <p:nvPr/>
          </p:nvCxnSpPr>
          <p:spPr>
            <a:xfrm flipH="1" flipV="1">
              <a:off x="9116408" y="3592303"/>
              <a:ext cx="696649" cy="1413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99"/>
            <p:cNvCxnSpPr/>
            <p:nvPr/>
          </p:nvCxnSpPr>
          <p:spPr>
            <a:xfrm flipH="1" flipV="1">
              <a:off x="9800155" y="3220758"/>
              <a:ext cx="0" cy="37154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100"/>
            <p:cNvCxnSpPr/>
            <p:nvPr/>
          </p:nvCxnSpPr>
          <p:spPr>
            <a:xfrm flipH="1" flipV="1">
              <a:off x="9658245" y="3220758"/>
              <a:ext cx="0" cy="37154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101"/>
            <p:cNvCxnSpPr/>
            <p:nvPr/>
          </p:nvCxnSpPr>
          <p:spPr>
            <a:xfrm flipH="1" flipV="1">
              <a:off x="9516336" y="3230895"/>
              <a:ext cx="0" cy="37154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102"/>
            <p:cNvCxnSpPr/>
            <p:nvPr/>
          </p:nvCxnSpPr>
          <p:spPr>
            <a:xfrm flipH="1" flipV="1">
              <a:off x="9374426" y="3220758"/>
              <a:ext cx="0" cy="37154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85"/>
            <p:cNvSpPr/>
            <p:nvPr/>
          </p:nvSpPr>
          <p:spPr>
            <a:xfrm>
              <a:off x="9392222" y="3890043"/>
              <a:ext cx="111213" cy="362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1" name="Rectangle 86"/>
            <p:cNvSpPr/>
            <p:nvPr/>
          </p:nvSpPr>
          <p:spPr>
            <a:xfrm>
              <a:off x="9532292" y="3890043"/>
              <a:ext cx="111213" cy="362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2" name="Rectangle 87"/>
            <p:cNvSpPr/>
            <p:nvPr/>
          </p:nvSpPr>
          <p:spPr>
            <a:xfrm>
              <a:off x="9676648" y="3890043"/>
              <a:ext cx="111213" cy="362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73" name="Straight Connector 88"/>
            <p:cNvCxnSpPr/>
            <p:nvPr/>
          </p:nvCxnSpPr>
          <p:spPr>
            <a:xfrm flipH="1" flipV="1">
              <a:off x="9116408" y="3890043"/>
              <a:ext cx="696649" cy="79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89"/>
            <p:cNvCxnSpPr/>
            <p:nvPr/>
          </p:nvCxnSpPr>
          <p:spPr>
            <a:xfrm flipH="1" flipV="1">
              <a:off x="9116408" y="4261588"/>
              <a:ext cx="696649" cy="1413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90"/>
            <p:cNvCxnSpPr/>
            <p:nvPr/>
          </p:nvCxnSpPr>
          <p:spPr>
            <a:xfrm flipH="1" flipV="1">
              <a:off x="9800155" y="3890043"/>
              <a:ext cx="0" cy="37154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91"/>
            <p:cNvCxnSpPr/>
            <p:nvPr/>
          </p:nvCxnSpPr>
          <p:spPr>
            <a:xfrm flipH="1" flipV="1">
              <a:off x="9658245" y="3890043"/>
              <a:ext cx="0" cy="37154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92"/>
            <p:cNvCxnSpPr/>
            <p:nvPr/>
          </p:nvCxnSpPr>
          <p:spPr>
            <a:xfrm flipH="1" flipV="1">
              <a:off x="9516336" y="3900180"/>
              <a:ext cx="0" cy="37154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93"/>
            <p:cNvCxnSpPr/>
            <p:nvPr/>
          </p:nvCxnSpPr>
          <p:spPr>
            <a:xfrm flipH="1" flipV="1">
              <a:off x="9374426" y="3890043"/>
              <a:ext cx="0" cy="37154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ight Arrow 10"/>
            <p:cNvSpPr/>
            <p:nvPr/>
          </p:nvSpPr>
          <p:spPr>
            <a:xfrm>
              <a:off x="1412901" y="2486641"/>
              <a:ext cx="296935" cy="383802"/>
            </a:xfrm>
            <a:prstGeom prst="rightArrow">
              <a:avLst>
                <a:gd name="adj1" fmla="val 40810"/>
                <a:gd name="adj2" fmla="val 7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0" name="Right Arrow 11"/>
            <p:cNvSpPr/>
            <p:nvPr/>
          </p:nvSpPr>
          <p:spPr>
            <a:xfrm>
              <a:off x="1412901" y="2890657"/>
              <a:ext cx="296935" cy="383802"/>
            </a:xfrm>
            <a:prstGeom prst="rightArrow">
              <a:avLst>
                <a:gd name="adj1" fmla="val 40810"/>
                <a:gd name="adj2" fmla="val 7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1" name="Right Arrow 12"/>
            <p:cNvSpPr/>
            <p:nvPr/>
          </p:nvSpPr>
          <p:spPr>
            <a:xfrm>
              <a:off x="1412901" y="3297747"/>
              <a:ext cx="296935" cy="383802"/>
            </a:xfrm>
            <a:prstGeom prst="rightArrow">
              <a:avLst>
                <a:gd name="adj1" fmla="val 40810"/>
                <a:gd name="adj2" fmla="val 7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2" name="Right Arrow 13"/>
            <p:cNvSpPr/>
            <p:nvPr/>
          </p:nvSpPr>
          <p:spPr>
            <a:xfrm>
              <a:off x="1412901" y="3701763"/>
              <a:ext cx="296935" cy="383802"/>
            </a:xfrm>
            <a:prstGeom prst="rightArrow">
              <a:avLst>
                <a:gd name="adj1" fmla="val 40810"/>
                <a:gd name="adj2" fmla="val 7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3" name="Right Arrow 14"/>
            <p:cNvSpPr/>
            <p:nvPr/>
          </p:nvSpPr>
          <p:spPr>
            <a:xfrm>
              <a:off x="10131535" y="2486641"/>
              <a:ext cx="296935" cy="383802"/>
            </a:xfrm>
            <a:prstGeom prst="rightArrow">
              <a:avLst>
                <a:gd name="adj1" fmla="val 40810"/>
                <a:gd name="adj2" fmla="val 7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4" name="Right Arrow 15"/>
            <p:cNvSpPr/>
            <p:nvPr/>
          </p:nvSpPr>
          <p:spPr>
            <a:xfrm>
              <a:off x="10131535" y="2890657"/>
              <a:ext cx="296935" cy="383802"/>
            </a:xfrm>
            <a:prstGeom prst="rightArrow">
              <a:avLst>
                <a:gd name="adj1" fmla="val 40810"/>
                <a:gd name="adj2" fmla="val 7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5" name="Right Arrow 16"/>
            <p:cNvSpPr/>
            <p:nvPr/>
          </p:nvSpPr>
          <p:spPr>
            <a:xfrm>
              <a:off x="10131535" y="3297747"/>
              <a:ext cx="296935" cy="383802"/>
            </a:xfrm>
            <a:prstGeom prst="rightArrow">
              <a:avLst>
                <a:gd name="adj1" fmla="val 40810"/>
                <a:gd name="adj2" fmla="val 7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6" name="Right Arrow 17"/>
            <p:cNvSpPr/>
            <p:nvPr/>
          </p:nvSpPr>
          <p:spPr>
            <a:xfrm>
              <a:off x="10131535" y="3701763"/>
              <a:ext cx="296935" cy="383802"/>
            </a:xfrm>
            <a:prstGeom prst="rightArrow">
              <a:avLst>
                <a:gd name="adj1" fmla="val 40810"/>
                <a:gd name="adj2" fmla="val 7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7" name="Rounded Rectangle 18"/>
            <p:cNvSpPr/>
            <p:nvPr/>
          </p:nvSpPr>
          <p:spPr>
            <a:xfrm>
              <a:off x="1730980" y="1951383"/>
              <a:ext cx="1305999" cy="2475535"/>
            </a:xfrm>
            <a:prstGeom prst="roundRect">
              <a:avLst>
                <a:gd name="adj" fmla="val 6295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8" name="Rectangle 19"/>
            <p:cNvSpPr/>
            <p:nvPr/>
          </p:nvSpPr>
          <p:spPr>
            <a:xfrm>
              <a:off x="3492975" y="2490347"/>
              <a:ext cx="929639" cy="193657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9" name="Trapezoid 20"/>
            <p:cNvSpPr/>
            <p:nvPr/>
          </p:nvSpPr>
          <p:spPr>
            <a:xfrm rot="5400000">
              <a:off x="4018490" y="2656026"/>
              <a:ext cx="382067" cy="276214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0" name="Trapezoid 21"/>
            <p:cNvSpPr/>
            <p:nvPr/>
          </p:nvSpPr>
          <p:spPr>
            <a:xfrm rot="5400000">
              <a:off x="4015394" y="3332417"/>
              <a:ext cx="382067" cy="276214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1" name="Trapezoid 22"/>
            <p:cNvSpPr/>
            <p:nvPr/>
          </p:nvSpPr>
          <p:spPr>
            <a:xfrm rot="5400000">
              <a:off x="4003370" y="4008807"/>
              <a:ext cx="382067" cy="276214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2" name="Rectangle 23"/>
            <p:cNvSpPr/>
            <p:nvPr/>
          </p:nvSpPr>
          <p:spPr>
            <a:xfrm>
              <a:off x="3592998" y="2604329"/>
              <a:ext cx="379316" cy="173484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Memory</a:t>
              </a:r>
            </a:p>
          </p:txBody>
        </p:sp>
        <p:sp>
          <p:nvSpPr>
            <p:cNvPr id="93" name="Oval 74"/>
            <p:cNvSpPr/>
            <p:nvPr/>
          </p:nvSpPr>
          <p:spPr>
            <a:xfrm>
              <a:off x="2085907" y="2529477"/>
              <a:ext cx="419280" cy="4192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4" name="Oval 75"/>
            <p:cNvSpPr/>
            <p:nvPr/>
          </p:nvSpPr>
          <p:spPr>
            <a:xfrm>
              <a:off x="2501960" y="2992813"/>
              <a:ext cx="419280" cy="4192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5" name="Oval 76"/>
            <p:cNvSpPr/>
            <p:nvPr/>
          </p:nvSpPr>
          <p:spPr>
            <a:xfrm>
              <a:off x="1837564" y="3010662"/>
              <a:ext cx="419280" cy="4192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6" name="Oval 77"/>
            <p:cNvSpPr/>
            <p:nvPr/>
          </p:nvSpPr>
          <p:spPr>
            <a:xfrm>
              <a:off x="2242367" y="3470763"/>
              <a:ext cx="419280" cy="4192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7" name="Oval 78"/>
            <p:cNvSpPr/>
            <p:nvPr/>
          </p:nvSpPr>
          <p:spPr>
            <a:xfrm>
              <a:off x="1960122" y="3877822"/>
              <a:ext cx="419280" cy="4192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98" name="Curved Connector 79"/>
            <p:cNvCxnSpPr/>
            <p:nvPr/>
          </p:nvCxnSpPr>
          <p:spPr>
            <a:xfrm>
              <a:off x="2256844" y="3220302"/>
              <a:ext cx="343401" cy="311863"/>
            </a:xfrm>
            <a:prstGeom prst="curvedConnector2">
              <a:avLst/>
            </a:prstGeom>
            <a:ln w="19050"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80"/>
            <p:cNvCxnSpPr/>
            <p:nvPr/>
          </p:nvCxnSpPr>
          <p:spPr>
            <a:xfrm rot="10800000">
              <a:off x="1898967" y="3368541"/>
              <a:ext cx="343401" cy="311863"/>
            </a:xfrm>
            <a:prstGeom prst="curvedConnector2">
              <a:avLst/>
            </a:prstGeom>
            <a:ln w="19050"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urved Connector 81"/>
            <p:cNvCxnSpPr/>
            <p:nvPr/>
          </p:nvCxnSpPr>
          <p:spPr>
            <a:xfrm>
              <a:off x="2505186" y="2739117"/>
              <a:ext cx="206414" cy="253696"/>
            </a:xfrm>
            <a:prstGeom prst="curvedConnector2">
              <a:avLst/>
            </a:prstGeom>
            <a:ln w="19050"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urved Connector 82"/>
            <p:cNvCxnSpPr/>
            <p:nvPr/>
          </p:nvCxnSpPr>
          <p:spPr>
            <a:xfrm flipH="1">
              <a:off x="2318000" y="3202453"/>
              <a:ext cx="603240" cy="1033247"/>
            </a:xfrm>
            <a:prstGeom prst="curvedConnector4">
              <a:avLst>
                <a:gd name="adj1" fmla="val -4973"/>
                <a:gd name="adj2" fmla="val 98975"/>
              </a:avLst>
            </a:prstGeom>
            <a:ln w="19050"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urved Connector 83"/>
            <p:cNvCxnSpPr/>
            <p:nvPr/>
          </p:nvCxnSpPr>
          <p:spPr>
            <a:xfrm rot="10800000" flipV="1">
              <a:off x="2021524" y="3680402"/>
              <a:ext cx="220842" cy="258821"/>
            </a:xfrm>
            <a:prstGeom prst="curvedConnector2">
              <a:avLst/>
            </a:prstGeom>
            <a:ln w="19050"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84"/>
            <p:cNvCxnSpPr/>
            <p:nvPr/>
          </p:nvCxnSpPr>
          <p:spPr>
            <a:xfrm rot="10800000" flipV="1">
              <a:off x="1898967" y="2739117"/>
              <a:ext cx="186942" cy="332946"/>
            </a:xfrm>
            <a:prstGeom prst="curvedConnector2">
              <a:avLst/>
            </a:prstGeom>
            <a:ln w="19050"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27"/>
            <p:cNvSpPr/>
            <p:nvPr/>
          </p:nvSpPr>
          <p:spPr>
            <a:xfrm>
              <a:off x="4844199" y="2490347"/>
              <a:ext cx="929639" cy="193657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5" name="Rectangle 28"/>
            <p:cNvSpPr/>
            <p:nvPr/>
          </p:nvSpPr>
          <p:spPr>
            <a:xfrm>
              <a:off x="4944222" y="2604329"/>
              <a:ext cx="379316" cy="173484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6" name="Rectangle 31"/>
            <p:cNvSpPr/>
            <p:nvPr/>
          </p:nvSpPr>
          <p:spPr>
            <a:xfrm>
              <a:off x="6175279" y="2490347"/>
              <a:ext cx="929639" cy="193657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7" name="Rectangle 32"/>
            <p:cNvSpPr/>
            <p:nvPr/>
          </p:nvSpPr>
          <p:spPr>
            <a:xfrm>
              <a:off x="6275301" y="2604329"/>
              <a:ext cx="379316" cy="173484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8" name="Rectangle 36"/>
            <p:cNvSpPr/>
            <p:nvPr/>
          </p:nvSpPr>
          <p:spPr>
            <a:xfrm>
              <a:off x="7455993" y="2490347"/>
              <a:ext cx="929639" cy="193657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9" name="Rectangle 37"/>
            <p:cNvSpPr/>
            <p:nvPr/>
          </p:nvSpPr>
          <p:spPr>
            <a:xfrm>
              <a:off x="7556016" y="2604329"/>
              <a:ext cx="379316" cy="173484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0" name="TextBox 41"/>
            <p:cNvSpPr txBox="1"/>
            <p:nvPr/>
          </p:nvSpPr>
          <p:spPr>
            <a:xfrm>
              <a:off x="3994874" y="2649960"/>
              <a:ext cx="449572" cy="2883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ALU</a:t>
              </a:r>
            </a:p>
          </p:txBody>
        </p:sp>
        <p:sp>
          <p:nvSpPr>
            <p:cNvPr id="111" name="Right Arrow 42"/>
            <p:cNvSpPr/>
            <p:nvPr/>
          </p:nvSpPr>
          <p:spPr>
            <a:xfrm>
              <a:off x="4457058" y="3110401"/>
              <a:ext cx="399620" cy="3838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2" name="Right Arrow 43"/>
            <p:cNvSpPr/>
            <p:nvPr/>
          </p:nvSpPr>
          <p:spPr>
            <a:xfrm>
              <a:off x="5793137" y="3110401"/>
              <a:ext cx="397331" cy="3838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3" name="Right Arrow 44"/>
            <p:cNvSpPr/>
            <p:nvPr/>
          </p:nvSpPr>
          <p:spPr>
            <a:xfrm>
              <a:off x="7101931" y="3110401"/>
              <a:ext cx="370679" cy="3838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4" name="Right Arrow 45"/>
            <p:cNvSpPr/>
            <p:nvPr/>
          </p:nvSpPr>
          <p:spPr>
            <a:xfrm>
              <a:off x="8400372" y="3110401"/>
              <a:ext cx="432218" cy="3838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5" name="Trapezoid 46"/>
            <p:cNvSpPr/>
            <p:nvPr/>
          </p:nvSpPr>
          <p:spPr>
            <a:xfrm rot="5400000">
              <a:off x="5379640" y="2656026"/>
              <a:ext cx="382067" cy="276214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6" name="Trapezoid 47"/>
            <p:cNvSpPr/>
            <p:nvPr/>
          </p:nvSpPr>
          <p:spPr>
            <a:xfrm rot="5400000">
              <a:off x="5376544" y="3332417"/>
              <a:ext cx="382067" cy="276214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7" name="Trapezoid 48"/>
            <p:cNvSpPr/>
            <p:nvPr/>
          </p:nvSpPr>
          <p:spPr>
            <a:xfrm rot="5400000">
              <a:off x="5364520" y="4008807"/>
              <a:ext cx="382067" cy="276214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8" name="Trapezoid 49"/>
            <p:cNvSpPr/>
            <p:nvPr/>
          </p:nvSpPr>
          <p:spPr>
            <a:xfrm rot="5400000">
              <a:off x="6717310" y="2656026"/>
              <a:ext cx="382067" cy="276214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9" name="Trapezoid 50"/>
            <p:cNvSpPr/>
            <p:nvPr/>
          </p:nvSpPr>
          <p:spPr>
            <a:xfrm rot="5400000">
              <a:off x="6714214" y="3332418"/>
              <a:ext cx="382067" cy="276214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0" name="Trapezoid 51"/>
            <p:cNvSpPr/>
            <p:nvPr/>
          </p:nvSpPr>
          <p:spPr>
            <a:xfrm rot="5400000">
              <a:off x="6702189" y="4008807"/>
              <a:ext cx="382067" cy="276214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1" name="Trapezoid 52"/>
            <p:cNvSpPr/>
            <p:nvPr/>
          </p:nvSpPr>
          <p:spPr>
            <a:xfrm rot="5400000">
              <a:off x="7993547" y="2656026"/>
              <a:ext cx="382067" cy="276214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2" name="Trapezoid 53"/>
            <p:cNvSpPr/>
            <p:nvPr/>
          </p:nvSpPr>
          <p:spPr>
            <a:xfrm rot="5400000">
              <a:off x="7990451" y="3332417"/>
              <a:ext cx="382067" cy="276214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3" name="Trapezoid 54"/>
            <p:cNvSpPr/>
            <p:nvPr/>
          </p:nvSpPr>
          <p:spPr>
            <a:xfrm rot="5400000">
              <a:off x="7978427" y="4008807"/>
              <a:ext cx="382067" cy="276214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4" name="Rounded Rectangle 55"/>
            <p:cNvSpPr/>
            <p:nvPr/>
          </p:nvSpPr>
          <p:spPr>
            <a:xfrm>
              <a:off x="4819623" y="2510097"/>
              <a:ext cx="976227" cy="950375"/>
            </a:xfrm>
            <a:prstGeom prst="roundRect">
              <a:avLst>
                <a:gd name="adj" fmla="val 3376"/>
              </a:avLst>
            </a:prstGeom>
            <a:solidFill>
              <a:srgbClr val="C00000">
                <a:alpha val="60000"/>
              </a:srgbClr>
            </a:solidFill>
            <a:ln>
              <a:solidFill>
                <a:srgbClr val="C0000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Match/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Action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Table</a:t>
              </a:r>
            </a:p>
          </p:txBody>
        </p:sp>
        <p:sp>
          <p:nvSpPr>
            <p:cNvPr id="125" name="Rounded Rectangle 114"/>
            <p:cNvSpPr/>
            <p:nvPr/>
          </p:nvSpPr>
          <p:spPr>
            <a:xfrm>
              <a:off x="6220784" y="3699409"/>
              <a:ext cx="881147" cy="686720"/>
            </a:xfrm>
            <a:prstGeom prst="roundRect">
              <a:avLst>
                <a:gd name="adj" fmla="val 3376"/>
              </a:avLst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>
              <a:solidFill>
                <a:schemeClr val="tx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Match/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Action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Table</a:t>
              </a:r>
            </a:p>
          </p:txBody>
        </p:sp>
        <p:sp>
          <p:nvSpPr>
            <p:cNvPr id="126" name="Rounded Rectangle 115"/>
            <p:cNvSpPr/>
            <p:nvPr/>
          </p:nvSpPr>
          <p:spPr>
            <a:xfrm>
              <a:off x="7460032" y="2558643"/>
              <a:ext cx="941878" cy="1755543"/>
            </a:xfrm>
            <a:prstGeom prst="roundRect">
              <a:avLst>
                <a:gd name="adj" fmla="val 3376"/>
              </a:avLst>
            </a:prstGeom>
            <a:solidFill>
              <a:schemeClr val="accent6">
                <a:alpha val="60000"/>
              </a:schemeClr>
            </a:solidFill>
            <a:ln>
              <a:solidFill>
                <a:schemeClr val="accent6">
                  <a:lumMod val="7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Match/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Action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Table</a:t>
              </a:r>
            </a:p>
          </p:txBody>
        </p:sp>
        <p:sp>
          <p:nvSpPr>
            <p:cNvPr id="127" name="TextBox 116"/>
            <p:cNvSpPr txBox="1"/>
            <p:nvPr/>
          </p:nvSpPr>
          <p:spPr>
            <a:xfrm>
              <a:off x="1580172" y="1937709"/>
              <a:ext cx="1646493" cy="61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Programmable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Parser</a:t>
              </a:r>
            </a:p>
          </p:txBody>
        </p:sp>
        <p:sp>
          <p:nvSpPr>
            <p:cNvPr id="128" name="TextBox 117"/>
            <p:cNvSpPr txBox="1"/>
            <p:nvPr/>
          </p:nvSpPr>
          <p:spPr>
            <a:xfrm>
              <a:off x="8616480" y="1914832"/>
              <a:ext cx="1691687" cy="61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Programmable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Deparser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9" name="Rounded Rectangle 118"/>
            <p:cNvSpPr/>
            <p:nvPr/>
          </p:nvSpPr>
          <p:spPr>
            <a:xfrm rot="5400000">
              <a:off x="5658916" y="-2556337"/>
              <a:ext cx="527877" cy="8383751"/>
            </a:xfrm>
            <a:prstGeom prst="roundRect">
              <a:avLst>
                <a:gd name="adj" fmla="val 6295"/>
              </a:avLst>
            </a:prstGeom>
            <a:solidFill>
              <a:schemeClr val="accent3"/>
            </a:solidFill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0" name="TextBox 119"/>
            <p:cNvSpPr txBox="1"/>
            <p:nvPr/>
          </p:nvSpPr>
          <p:spPr>
            <a:xfrm>
              <a:off x="4578251" y="1484364"/>
              <a:ext cx="2709018" cy="41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Switch control plane</a:t>
              </a:r>
            </a:p>
          </p:txBody>
        </p:sp>
        <p:sp>
          <p:nvSpPr>
            <p:cNvPr id="131" name="Up-Down Arrow 123"/>
            <p:cNvSpPr/>
            <p:nvPr/>
          </p:nvSpPr>
          <p:spPr>
            <a:xfrm>
              <a:off x="3836657" y="1928885"/>
              <a:ext cx="228211" cy="543924"/>
            </a:xfrm>
            <a:prstGeom prst="upDownArrow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Up-Down Arrow 124"/>
            <p:cNvSpPr/>
            <p:nvPr/>
          </p:nvSpPr>
          <p:spPr>
            <a:xfrm>
              <a:off x="5257273" y="1922950"/>
              <a:ext cx="228211" cy="543924"/>
            </a:xfrm>
            <a:prstGeom prst="upDownArrow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Up-Down Arrow 125"/>
            <p:cNvSpPr/>
            <p:nvPr/>
          </p:nvSpPr>
          <p:spPr>
            <a:xfrm>
              <a:off x="6538790" y="1922950"/>
              <a:ext cx="228211" cy="543924"/>
            </a:xfrm>
            <a:prstGeom prst="upDownArrow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Up-Down Arrow 126"/>
            <p:cNvSpPr/>
            <p:nvPr/>
          </p:nvSpPr>
          <p:spPr>
            <a:xfrm>
              <a:off x="7821226" y="1916894"/>
              <a:ext cx="228211" cy="543924"/>
            </a:xfrm>
            <a:prstGeom prst="upDownArrow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TextBox 127"/>
            <p:cNvSpPr txBox="1"/>
            <p:nvPr/>
          </p:nvSpPr>
          <p:spPr>
            <a:xfrm>
              <a:off x="4167226" y="2029388"/>
              <a:ext cx="1090047" cy="400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PCIe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bus</a:t>
              </a:r>
            </a:p>
          </p:txBody>
        </p:sp>
        <p:pic>
          <p:nvPicPr>
            <p:cNvPr id="136" name="Picture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9260" y="1404115"/>
              <a:ext cx="408010" cy="480771"/>
            </a:xfrm>
            <a:prstGeom prst="rect">
              <a:avLst/>
            </a:prstGeom>
          </p:spPr>
        </p:pic>
        <p:sp>
          <p:nvSpPr>
            <p:cNvPr id="137" name="Right Arrow 112"/>
            <p:cNvSpPr/>
            <p:nvPr/>
          </p:nvSpPr>
          <p:spPr>
            <a:xfrm>
              <a:off x="3072295" y="3138594"/>
              <a:ext cx="442412" cy="3838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8" name="TextBox 113"/>
            <p:cNvSpPr txBox="1"/>
            <p:nvPr/>
          </p:nvSpPr>
          <p:spPr>
            <a:xfrm>
              <a:off x="4123712" y="3651634"/>
              <a:ext cx="681682" cy="31581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Stages</a:t>
              </a:r>
            </a:p>
          </p:txBody>
        </p:sp>
        <p:sp>
          <p:nvSpPr>
            <p:cNvPr id="139" name="TextBox 121"/>
            <p:cNvSpPr txBox="1"/>
            <p:nvPr/>
          </p:nvSpPr>
          <p:spPr>
            <a:xfrm>
              <a:off x="5498638" y="3656157"/>
              <a:ext cx="681682" cy="31581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rPr>
                <a:t>Stages</a:t>
              </a:r>
              <a:endPara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40" name="Content Placeholder 2"/>
          <p:cNvSpPr txBox="1">
            <a:spLocks/>
          </p:cNvSpPr>
          <p:nvPr/>
        </p:nvSpPr>
        <p:spPr>
          <a:xfrm>
            <a:off x="917700" y="3976907"/>
            <a:ext cx="11064749" cy="1816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Programmable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switches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Can be programmed in high-level languages (e.g., P4)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lang="en-US" altLang="zh-CN" sz="2000" dirty="0">
                <a:solidFill>
                  <a:prstClr val="black"/>
                </a:solidFill>
                <a:latin typeface="Tahoma"/>
                <a:cs typeface="Tahoma"/>
              </a:rPr>
              <a:t>un</a:t>
            </a: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 at </a:t>
            </a:r>
            <a:r>
              <a:rPr lang="en-US" sz="2000" dirty="0" err="1">
                <a:solidFill>
                  <a:prstClr val="black"/>
                </a:solidFill>
                <a:latin typeface="Tahoma"/>
                <a:cs typeface="Tahoma"/>
              </a:rPr>
              <a:t>linespeed</a:t>
            </a: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 (</a:t>
            </a:r>
            <a:r>
              <a:rPr lang="en-US" sz="2000" dirty="0" err="1">
                <a:solidFill>
                  <a:prstClr val="black"/>
                </a:solidFill>
                <a:latin typeface="Tahoma"/>
                <a:cs typeface="Tahoma"/>
              </a:rPr>
              <a:t>Tbps</a:t>
            </a: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idely used in network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community:</a:t>
            </a:r>
          </a:p>
          <a:p>
            <a:pPr marL="1257300" lvl="2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SilkRoad-Sigcomm’17</a:t>
            </a:r>
            <a:r>
              <a:rPr lang="en-US" dirty="0">
                <a:solidFill>
                  <a:prstClr val="black"/>
                </a:solidFill>
                <a:latin typeface="Tahoma"/>
                <a:cs typeface="Tahoma"/>
              </a:rPr>
              <a:t>, Speedlight-Sigcomm’18, Blink-NSDI’19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 Contra-NSDI’20, etc. 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8811F736-A9AD-4921-883D-E1E06FEBBC4B}"/>
              </a:ext>
            </a:extLst>
          </p:cNvPr>
          <p:cNvSpPr txBox="1">
            <a:spLocks/>
          </p:cNvSpPr>
          <p:nvPr/>
        </p:nvSpPr>
        <p:spPr>
          <a:xfrm>
            <a:off x="1350364" y="5890185"/>
            <a:ext cx="7482961" cy="857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FF0000"/>
                </a:solidFill>
                <a:latin typeface="Tahoma"/>
                <a:cs typeface="Tahoma"/>
              </a:rPr>
              <a:t>An ideal candidate</a:t>
            </a: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</a:rPr>
              <a:t> for covert channel defenses</a:t>
            </a:r>
            <a:r>
              <a:rPr lang="en-US" altLang="zh-CN" sz="2400" dirty="0">
                <a:solidFill>
                  <a:srgbClr val="FF0000"/>
                </a:solidFill>
                <a:latin typeface="Tahoma"/>
                <a:cs typeface="Tahoma"/>
              </a:rPr>
              <a:t>!  </a:t>
            </a:r>
          </a:p>
        </p:txBody>
      </p:sp>
    </p:spTree>
    <p:extLst>
      <p:ext uri="{BB962C8B-B14F-4D97-AF65-F5344CB8AC3E}">
        <p14:creationId xmlns:p14="http://schemas.microsoft.com/office/powerpoint/2010/main" val="1815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F93A688F-5BC9-41A9-BFB9-8FB13A8634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2267" y="3104155"/>
            <a:ext cx="763712" cy="1032793"/>
          </a:xfrm>
          <a:prstGeom prst="rect">
            <a:avLst/>
          </a:prstGeom>
        </p:spPr>
      </p:pic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1239558" y="76200"/>
            <a:ext cx="9712885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NetWarden: A programmable switch defense</a:t>
            </a:r>
          </a:p>
        </p:txBody>
      </p:sp>
      <p:pic>
        <p:nvPicPr>
          <p:cNvPr id="11" name="Picture 7" descr="C:\Users\Andreas Haeberlen\AppData\Local\Microsoft\Windows\Temporary Internet Files\Content.IE5\EUZBJCBX\MC90043156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01461" y="2516742"/>
            <a:ext cx="2156227" cy="2170602"/>
          </a:xfrm>
          <a:prstGeom prst="rect">
            <a:avLst/>
          </a:prstGeom>
          <a:noFill/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B357B48D-769A-4F84-B470-2A3B357EFBC6}"/>
              </a:ext>
            </a:extLst>
          </p:cNvPr>
          <p:cNvSpPr/>
          <p:nvPr/>
        </p:nvSpPr>
        <p:spPr>
          <a:xfrm>
            <a:off x="2548962" y="3650673"/>
            <a:ext cx="6350000" cy="294984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 descr="MCj0432624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66614" y="2659513"/>
            <a:ext cx="1795624" cy="1795624"/>
          </a:xfrm>
          <a:prstGeom prst="rect">
            <a:avLst/>
          </a:prstGeom>
          <a:noFill/>
        </p:spPr>
      </p:pic>
      <p:sp>
        <p:nvSpPr>
          <p:cNvPr id="55" name="Content Placeholder 2"/>
          <p:cNvSpPr txBox="1">
            <a:spLocks/>
          </p:cNvSpPr>
          <p:nvPr/>
        </p:nvSpPr>
        <p:spPr>
          <a:xfrm>
            <a:off x="1191328" y="5521765"/>
            <a:ext cx="9809344" cy="780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NetWarden </a:t>
            </a:r>
            <a:r>
              <a:rPr lang="en-US" altLang="zh-CN" sz="2400" dirty="0">
                <a:latin typeface="Tahoma"/>
                <a:cs typeface="Tahoma"/>
              </a:rPr>
              <a:t>mitigates covert channels while preserving performance</a:t>
            </a:r>
            <a:r>
              <a:rPr lang="en-US" sz="2400" dirty="0">
                <a:latin typeface="Tahoma"/>
                <a:cs typeface="Tahoma"/>
              </a:rPr>
              <a:t>.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60F5C74B-2ECA-4888-88A9-E282CE09151D}"/>
              </a:ext>
            </a:extLst>
          </p:cNvPr>
          <p:cNvSpPr txBox="1">
            <a:spLocks/>
          </p:cNvSpPr>
          <p:nvPr/>
        </p:nvSpPr>
        <p:spPr>
          <a:xfrm>
            <a:off x="2447439" y="2877731"/>
            <a:ext cx="2278283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200" dirty="0">
                <a:latin typeface="Tahoma"/>
                <a:cs typeface="Tahoma"/>
              </a:rPr>
              <a:t>C</a:t>
            </a:r>
            <a:r>
              <a:rPr lang="en-US" altLang="zh-CN" sz="2200" dirty="0">
                <a:latin typeface="Tahoma"/>
                <a:cs typeface="Tahoma"/>
              </a:rPr>
              <a:t>overt channels</a:t>
            </a:r>
            <a:endParaRPr lang="en-US" sz="2200" dirty="0">
              <a:latin typeface="Tahoma"/>
              <a:cs typeface="Tahoma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465DB3EC-017C-488C-A3E0-5AA89BB2EE08}"/>
              </a:ext>
            </a:extLst>
          </p:cNvPr>
          <p:cNvSpPr txBox="1">
            <a:spLocks/>
          </p:cNvSpPr>
          <p:nvPr/>
        </p:nvSpPr>
        <p:spPr>
          <a:xfrm>
            <a:off x="7132583" y="3183820"/>
            <a:ext cx="1931829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200" dirty="0">
                <a:latin typeface="Tahoma"/>
                <a:cs typeface="Tahoma"/>
              </a:rPr>
              <a:t>Normal traffic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4686176" y="1924763"/>
            <a:ext cx="1676400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200" dirty="0">
                <a:latin typeface="Tahoma"/>
                <a:cs typeface="Tahoma"/>
              </a:rPr>
              <a:t>N</a:t>
            </a:r>
            <a:r>
              <a:rPr lang="en-US" altLang="zh-CN" sz="2200" dirty="0">
                <a:latin typeface="Tahoma"/>
                <a:cs typeface="Tahoma"/>
              </a:rPr>
              <a:t>etWarden</a:t>
            </a:r>
            <a:endParaRPr lang="en-US" sz="2200" dirty="0">
              <a:latin typeface="Tahoma"/>
              <a:cs typeface="Tahoma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97FF712-DCC5-43A1-A57F-D90869471C20}"/>
              </a:ext>
            </a:extLst>
          </p:cNvPr>
          <p:cNvSpPr txBox="1">
            <a:spLocks/>
          </p:cNvSpPr>
          <p:nvPr/>
        </p:nvSpPr>
        <p:spPr>
          <a:xfrm>
            <a:off x="4168904" y="4333174"/>
            <a:ext cx="3286494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200" dirty="0">
                <a:latin typeface="Tahoma"/>
                <a:cs typeface="Tahoma"/>
              </a:rPr>
              <a:t>A </a:t>
            </a:r>
            <a:r>
              <a:rPr lang="en-US" altLang="zh-CN" sz="2200" dirty="0">
                <a:latin typeface="Tahoma"/>
                <a:cs typeface="Tahoma"/>
              </a:rPr>
              <a:t>p</a:t>
            </a:r>
            <a:r>
              <a:rPr lang="en-US" sz="2200" dirty="0">
                <a:latin typeface="Tahoma"/>
                <a:cs typeface="Tahoma"/>
              </a:rPr>
              <a:t>rogrammable switch</a:t>
            </a:r>
          </a:p>
        </p:txBody>
      </p:sp>
      <p:grpSp>
        <p:nvGrpSpPr>
          <p:cNvPr id="28" name="Group 65">
            <a:extLst>
              <a:ext uri="{FF2B5EF4-FFF2-40B4-BE49-F238E27FC236}">
                <a16:creationId xmlns:a16="http://schemas.microsoft.com/office/drawing/2014/main" id="{F8028E68-9805-4C16-AA36-DA0E4095DD40}"/>
              </a:ext>
            </a:extLst>
          </p:cNvPr>
          <p:cNvGrpSpPr>
            <a:grpSpLocks/>
          </p:cNvGrpSpPr>
          <p:nvPr/>
        </p:nvGrpSpPr>
        <p:grpSpPr bwMode="auto">
          <a:xfrm>
            <a:off x="4799339" y="3332976"/>
            <a:ext cx="1482072" cy="847721"/>
            <a:chOff x="2423" y="2253"/>
            <a:chExt cx="257" cy="147"/>
          </a:xfrm>
        </p:grpSpPr>
        <p:sp>
          <p:nvSpPr>
            <p:cNvPr id="30" name="AutoShape 66">
              <a:extLst>
                <a:ext uri="{FF2B5EF4-FFF2-40B4-BE49-F238E27FC236}">
                  <a16:creationId xmlns:a16="http://schemas.microsoft.com/office/drawing/2014/main" id="{A28FBF74-1CD7-4B25-A313-93E2D11CB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Oval 67">
              <a:extLst>
                <a:ext uri="{FF2B5EF4-FFF2-40B4-BE49-F238E27FC236}">
                  <a16:creationId xmlns:a16="http://schemas.microsoft.com/office/drawing/2014/main" id="{334FFA04-EB8E-44AD-BE25-A23BDE37E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4" name="Group 68">
              <a:extLst>
                <a:ext uri="{FF2B5EF4-FFF2-40B4-BE49-F238E27FC236}">
                  <a16:creationId xmlns:a16="http://schemas.microsoft.com/office/drawing/2014/main" id="{18FC1B5E-C9C8-4A4D-ACCD-B806D32979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5" name="Freeform 69">
                <a:extLst>
                  <a:ext uri="{FF2B5EF4-FFF2-40B4-BE49-F238E27FC236}">
                    <a16:creationId xmlns:a16="http://schemas.microsoft.com/office/drawing/2014/main" id="{C43D340B-AA1D-4670-BB3D-123E7DD5B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Freeform 70">
                <a:extLst>
                  <a:ext uri="{FF2B5EF4-FFF2-40B4-BE49-F238E27FC236}">
                    <a16:creationId xmlns:a16="http://schemas.microsoft.com/office/drawing/2014/main" id="{079A10C5-38CE-4C23-A402-DAC80EB54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Freeform 71">
                <a:extLst>
                  <a:ext uri="{FF2B5EF4-FFF2-40B4-BE49-F238E27FC236}">
                    <a16:creationId xmlns:a16="http://schemas.microsoft.com/office/drawing/2014/main" id="{242DAE48-3ABF-4D6C-BE5B-C35FA0953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Freeform 72">
                <a:extLst>
                  <a:ext uri="{FF2B5EF4-FFF2-40B4-BE49-F238E27FC236}">
                    <a16:creationId xmlns:a16="http://schemas.microsoft.com/office/drawing/2014/main" id="{97140F53-89C6-4B81-B1AD-E49A074B6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40" name="图片 199">
            <a:extLst>
              <a:ext uri="{FF2B5EF4-FFF2-40B4-BE49-F238E27FC236}">
                <a16:creationId xmlns:a16="http://schemas.microsoft.com/office/drawing/2014/main" id="{F36D241C-CEC6-430E-843C-C2B51A7632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58" y="2282133"/>
            <a:ext cx="980847" cy="1042150"/>
          </a:xfrm>
          <a:prstGeom prst="rect">
            <a:avLst/>
          </a:prstGeom>
        </p:spPr>
      </p:pic>
      <p:pic>
        <p:nvPicPr>
          <p:cNvPr id="41" name="Picture 2" descr="http://www.clker.com/cliparts/1/1/9/2/12065738771352376078Arnoud999_Right_or_wrong_5.svg.med.png">
            <a:extLst>
              <a:ext uri="{FF2B5EF4-FFF2-40B4-BE49-F238E27FC236}">
                <a16:creationId xmlns:a16="http://schemas.microsoft.com/office/drawing/2014/main" id="{791048B9-089F-43E3-85D7-0FBEE28CB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4386225" y="3199014"/>
            <a:ext cx="405468" cy="405468"/>
          </a:xfrm>
          <a:prstGeom prst="rect">
            <a:avLst/>
          </a:prstGeom>
          <a:noFill/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06C3C3E-4CD5-4DAD-B39A-0DE4068A1400}"/>
              </a:ext>
            </a:extLst>
          </p:cNvPr>
          <p:cNvSpPr/>
          <p:nvPr/>
        </p:nvSpPr>
        <p:spPr>
          <a:xfrm>
            <a:off x="2591673" y="3268031"/>
            <a:ext cx="1794552" cy="29520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lock, sign&#10;&#10;Description automatically generated">
            <a:extLst>
              <a:ext uri="{FF2B5EF4-FFF2-40B4-BE49-F238E27FC236}">
                <a16:creationId xmlns:a16="http://schemas.microsoft.com/office/drawing/2014/main" id="{D5360AF8-020E-4E1C-A623-5F4420A684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957" b="19923"/>
          <a:stretch/>
        </p:blipFill>
        <p:spPr>
          <a:xfrm>
            <a:off x="10393974" y="3004733"/>
            <a:ext cx="1036380" cy="5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3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5" grpId="0"/>
      <p:bldP spid="96" grpId="0"/>
      <p:bldP spid="29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685246-D4DA-4691-8BB4-44D503AA584F}"/>
              </a:ext>
            </a:extLst>
          </p:cNvPr>
          <p:cNvCxnSpPr>
            <a:cxnSpLocks/>
          </p:cNvCxnSpPr>
          <p:nvPr/>
        </p:nvCxnSpPr>
        <p:spPr>
          <a:xfrm>
            <a:off x="1009650" y="3429000"/>
            <a:ext cx="100584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B06B73-A53F-4BBF-84B7-3EDA6572EA0C}"/>
              </a:ext>
            </a:extLst>
          </p:cNvPr>
          <p:cNvCxnSpPr>
            <a:cxnSpLocks/>
          </p:cNvCxnSpPr>
          <p:nvPr/>
        </p:nvCxnSpPr>
        <p:spPr>
          <a:xfrm>
            <a:off x="5884878" y="1362075"/>
            <a:ext cx="0" cy="440055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849940" y="6340476"/>
            <a:ext cx="935659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51" name="Title 1">
            <a:extLst>
              <a:ext uri="{FF2B5EF4-FFF2-40B4-BE49-F238E27FC236}">
                <a16:creationId xmlns:a16="http://schemas.microsoft.com/office/drawing/2014/main" id="{C7697929-0E68-4121-B9C0-DB5AA0BD577E}"/>
              </a:ext>
            </a:extLst>
          </p:cNvPr>
          <p:cNvSpPr txBox="1">
            <a:spLocks/>
          </p:cNvSpPr>
          <p:nvPr/>
        </p:nvSpPr>
        <p:spPr>
          <a:xfrm>
            <a:off x="1323584" y="76200"/>
            <a:ext cx="95448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Key features</a:t>
            </a:r>
            <a:endParaRPr lang="en-US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76A4B7-36F8-4C3B-976F-43592F420435}"/>
              </a:ext>
            </a:extLst>
          </p:cNvPr>
          <p:cNvSpPr/>
          <p:nvPr/>
        </p:nvSpPr>
        <p:spPr>
          <a:xfrm>
            <a:off x="5065553" y="2575231"/>
            <a:ext cx="1638650" cy="163865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D49C3B4-823D-42ED-9C55-8F087F5E7976}"/>
              </a:ext>
            </a:extLst>
          </p:cNvPr>
          <p:cNvSpPr/>
          <p:nvPr/>
        </p:nvSpPr>
        <p:spPr>
          <a:xfrm>
            <a:off x="5237527" y="2747205"/>
            <a:ext cx="1294702" cy="12947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1AFA1-7B38-4630-8F0C-556CB90E4DD6}"/>
              </a:ext>
            </a:extLst>
          </p:cNvPr>
          <p:cNvSpPr txBox="1">
            <a:spLocks/>
          </p:cNvSpPr>
          <p:nvPr/>
        </p:nvSpPr>
        <p:spPr>
          <a:xfrm>
            <a:off x="5237527" y="3212982"/>
            <a:ext cx="1638650" cy="364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dirty="0">
                <a:latin typeface="Tahoma"/>
                <a:cs typeface="Tahoma"/>
              </a:rPr>
              <a:t>N</a:t>
            </a:r>
            <a:r>
              <a:rPr lang="en-US" altLang="zh-CN" dirty="0">
                <a:latin typeface="Tahoma"/>
                <a:cs typeface="Tahoma"/>
              </a:rPr>
              <a:t>etWarden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5818EF-275A-4099-87BE-42D734BEDE11}"/>
              </a:ext>
            </a:extLst>
          </p:cNvPr>
          <p:cNvSpPr txBox="1">
            <a:spLocks/>
          </p:cNvSpPr>
          <p:nvPr/>
        </p:nvSpPr>
        <p:spPr>
          <a:xfrm>
            <a:off x="1758977" y="2292944"/>
            <a:ext cx="3192101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800" dirty="0">
                <a:latin typeface="Tahoma"/>
                <a:cs typeface="Tahoma"/>
              </a:rPr>
              <a:t>Effective defenses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209ABE5-ABD7-4647-9543-5FC24D025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294" y="1066800"/>
            <a:ext cx="1337085" cy="1337085"/>
          </a:xfrm>
          <a:prstGeom prst="rect">
            <a:avLst/>
          </a:prstGeom>
        </p:spPr>
      </p:pic>
      <p:pic>
        <p:nvPicPr>
          <p:cNvPr id="29" name="Picture 28" descr="A picture containing clock, sign&#10;&#10;Description automatically generated">
            <a:extLst>
              <a:ext uri="{FF2B5EF4-FFF2-40B4-BE49-F238E27FC236}">
                <a16:creationId xmlns:a16="http://schemas.microsoft.com/office/drawing/2014/main" id="{F02680E8-36EC-4909-BAAC-8EBD521FE5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57" b="19923"/>
          <a:stretch/>
        </p:blipFill>
        <p:spPr>
          <a:xfrm>
            <a:off x="2297740" y="3663607"/>
            <a:ext cx="1693922" cy="1075146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3D96530-0109-42B4-9327-04BE94D550B8}"/>
              </a:ext>
            </a:extLst>
          </p:cNvPr>
          <p:cNvSpPr txBox="1">
            <a:spLocks/>
          </p:cNvSpPr>
          <p:nvPr/>
        </p:nvSpPr>
        <p:spPr>
          <a:xfrm>
            <a:off x="1461606" y="2768292"/>
            <a:ext cx="3644668" cy="861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ct val="20000"/>
              </a:spcBef>
              <a:buSzPct val="130000"/>
              <a:defRPr/>
            </a:pPr>
            <a:r>
              <a:rPr lang="en-US" sz="1600" dirty="0">
                <a:latin typeface="Tahoma"/>
                <a:cs typeface="Tahoma"/>
              </a:rPr>
              <a:t>Defend against </a:t>
            </a:r>
            <a:r>
              <a:rPr lang="en-US" altLang="zh-CN" sz="1600" dirty="0">
                <a:latin typeface="Tahoma"/>
                <a:cs typeface="Tahoma"/>
              </a:rPr>
              <a:t>a wide range </a:t>
            </a:r>
          </a:p>
          <a:p>
            <a:pPr algn="ctr">
              <a:spcBef>
                <a:spcPct val="20000"/>
              </a:spcBef>
              <a:buSzPct val="130000"/>
              <a:defRPr/>
            </a:pPr>
            <a:r>
              <a:rPr lang="en-US" altLang="zh-CN" sz="1600" dirty="0">
                <a:latin typeface="Tahoma"/>
                <a:cs typeface="Tahoma"/>
              </a:rPr>
              <a:t>of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>
                <a:latin typeface="Tahoma"/>
                <a:cs typeface="Tahoma"/>
              </a:rPr>
              <a:t>covert channels</a:t>
            </a:r>
            <a:endParaRPr lang="en-US" sz="1600" dirty="0">
              <a:latin typeface="Tahoma"/>
              <a:cs typeface="Tahom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BE702B4-3D03-4568-AA00-14FF13AE63B6}"/>
              </a:ext>
            </a:extLst>
          </p:cNvPr>
          <p:cNvSpPr txBox="1">
            <a:spLocks/>
          </p:cNvSpPr>
          <p:nvPr/>
        </p:nvSpPr>
        <p:spPr>
          <a:xfrm>
            <a:off x="7128022" y="2292944"/>
            <a:ext cx="2842120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800" dirty="0">
                <a:latin typeface="Tahoma"/>
                <a:cs typeface="Tahoma"/>
              </a:rPr>
              <a:t>H</a:t>
            </a:r>
            <a:r>
              <a:rPr lang="en-US" altLang="zh-CN" sz="2800" dirty="0">
                <a:latin typeface="Tahoma"/>
                <a:cs typeface="Tahoma"/>
              </a:rPr>
              <a:t>igh throughput</a:t>
            </a:r>
            <a:endParaRPr lang="en-US" sz="2800" dirty="0">
              <a:latin typeface="Tahoma"/>
              <a:cs typeface="Tahoma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11DCA7B-0D99-42EB-9EF5-0791884A841A}"/>
              </a:ext>
            </a:extLst>
          </p:cNvPr>
          <p:cNvSpPr txBox="1">
            <a:spLocks/>
          </p:cNvSpPr>
          <p:nvPr/>
        </p:nvSpPr>
        <p:spPr>
          <a:xfrm>
            <a:off x="7381307" y="2837354"/>
            <a:ext cx="2588835" cy="373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1600" dirty="0">
                <a:latin typeface="Tahoma"/>
                <a:cs typeface="Tahoma"/>
              </a:rPr>
              <a:t>~100Gbps per switch port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3BB032E4-6392-40CD-B473-9871ECCCF92E}"/>
              </a:ext>
            </a:extLst>
          </p:cNvPr>
          <p:cNvSpPr txBox="1">
            <a:spLocks/>
          </p:cNvSpPr>
          <p:nvPr/>
        </p:nvSpPr>
        <p:spPr>
          <a:xfrm>
            <a:off x="1079889" y="4738753"/>
            <a:ext cx="4408101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800" dirty="0">
                <a:latin typeface="Tahoma"/>
                <a:cs typeface="Tahoma"/>
              </a:rPr>
              <a:t>Performance preservation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96168B5-2656-407B-8A31-49E447D10481}"/>
              </a:ext>
            </a:extLst>
          </p:cNvPr>
          <p:cNvSpPr txBox="1">
            <a:spLocks/>
          </p:cNvSpPr>
          <p:nvPr/>
        </p:nvSpPr>
        <p:spPr>
          <a:xfrm>
            <a:off x="7095125" y="4806965"/>
            <a:ext cx="3192101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800" dirty="0">
                <a:latin typeface="Tahoma"/>
                <a:cs typeface="Tahoma"/>
              </a:rPr>
              <a:t>Great transparency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B095A02-E511-40BC-9EA1-C290C7C07E29}"/>
              </a:ext>
            </a:extLst>
          </p:cNvPr>
          <p:cNvSpPr txBox="1">
            <a:spLocks/>
          </p:cNvSpPr>
          <p:nvPr/>
        </p:nvSpPr>
        <p:spPr>
          <a:xfrm>
            <a:off x="1758977" y="5253004"/>
            <a:ext cx="2961556" cy="373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1600" dirty="0">
                <a:latin typeface="Tahoma"/>
                <a:cs typeface="Tahoma"/>
              </a:rPr>
              <a:t>&lt; 1% performance deviation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9768A79-19A0-4E3B-A8BD-F1F908A66073}"/>
              </a:ext>
            </a:extLst>
          </p:cNvPr>
          <p:cNvSpPr txBox="1">
            <a:spLocks/>
          </p:cNvSpPr>
          <p:nvPr/>
        </p:nvSpPr>
        <p:spPr>
          <a:xfrm>
            <a:off x="7159540" y="5312621"/>
            <a:ext cx="3265275" cy="373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1600" dirty="0">
                <a:latin typeface="Tahoma"/>
                <a:cs typeface="Tahoma"/>
              </a:rPr>
              <a:t>Totally transparent to end hosts</a:t>
            </a:r>
          </a:p>
        </p:txBody>
      </p:sp>
      <p:pic>
        <p:nvPicPr>
          <p:cNvPr id="4" name="Picture 3" descr="A picture containing table, sitting, front, small&#10;&#10;Description automatically generated">
            <a:extLst>
              <a:ext uri="{FF2B5EF4-FFF2-40B4-BE49-F238E27FC236}">
                <a16:creationId xmlns:a16="http://schemas.microsoft.com/office/drawing/2014/main" id="{B05F5887-F80F-448A-BE54-C4BE4A87F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53" y="3437045"/>
            <a:ext cx="1468043" cy="1437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C5D77B-9C4C-494C-B328-88272DE0D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043" y="1008785"/>
            <a:ext cx="1237316" cy="141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1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8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1089</Words>
  <Application>Microsoft Office PowerPoint</Application>
  <PresentationFormat>Widescreen</PresentationFormat>
  <Paragraphs>362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Tahoma</vt:lpstr>
      <vt:lpstr>Office Theme</vt:lpstr>
      <vt:lpstr>1_Office Theme</vt:lpstr>
      <vt:lpstr>NetWarden: Mitigating Network Covert Channels while Preserving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2020-08-12T06:06:40Z</dcterms:created>
  <dcterms:modified xsi:type="dcterms:W3CDTF">2020-08-12T06:06:50Z</dcterms:modified>
</cp:coreProperties>
</file>